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Black Ops One"/>
      <p:regular r:id="rId45"/>
    </p:embeddedFont>
    <p:embeddedFont>
      <p:font typeface="Berkshire Swash"/>
      <p:regular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font" Target="fonts/BerkshireSwash-regular.fntdata"/><Relationship Id="rId23" Type="http://schemas.openxmlformats.org/officeDocument/2006/relationships/slide" Target="slides/slide18.xml"/><Relationship Id="rId45" Type="http://schemas.openxmlformats.org/officeDocument/2006/relationships/font" Target="fonts/BlackOpsOne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711e2c381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711e2c38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120b4f2b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120b4f2b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23481a9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23481a9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11f73b8fb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11f73b8fb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11f73b8fb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11f73b8fb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11f73b8fb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711f73b8fb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11f73b8fb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711f73b8fb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11f73b8fb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11f73b8fb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11f73b8fb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711f73b8fb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21cd9170f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21cd9170f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11e2c381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11e2c381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11f73b8fb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711f73b8fb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11f73b8fb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711f73b8fb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11f73b8fb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711f73b8fb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11f73b8fb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711f73b8fb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11f73b8fb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711f73b8fb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11f73b8fb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711f73b8fb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11f73b8fb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11f73b8fb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11f73b8fb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11f73b8fb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721cd9170f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721cd9170f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11f73b8fb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711f73b8fb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11f73b8f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11f73b8f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721cd9170f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721cd9170f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711f73b8fb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711f73b8fb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711f73b8fb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711f73b8fb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11f73b8fb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11f73b8fb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711f73b8fb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711f73b8fb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711f73b8fb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711f73b8fb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711f73b8fb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711f73b8fb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72024db73c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72024db73c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716d48dcb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716d48dcb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711f73b8fb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711f73b8fb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11f73b8fb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11f73b8fb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11f73b8fb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11f73b8f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11f73b8fb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11f73b8fb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11f73b8fb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11f73b8fb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11f73b8fb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11f73b8fb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11f73b8fb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11f73b8fb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eño personalizado">
  <p:cSld name="AUTOLAYOUT_3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apezoide turquesa a la izquierda del fondo oscuro" id="51" name="Google Shape;51;p13" title="Trapezoide turquesa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"/>
            <a:ext cx="914400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3868225" y="406900"/>
            <a:ext cx="4482600" cy="1537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868318" y="2053723"/>
            <a:ext cx="4482600" cy="2378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eño personalizado 1">
  <p:cSld name="AUTOLAYOUT_4"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apezoide turquesa a la izquierda del fondo oscuro" id="56" name="Google Shape;56;p14" title="Trapezoide turquesa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"/>
            <a:ext cx="914400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 txBox="1"/>
          <p:nvPr>
            <p:ph type="ctrTitle"/>
          </p:nvPr>
        </p:nvSpPr>
        <p:spPr>
          <a:xfrm>
            <a:off x="3868225" y="1233950"/>
            <a:ext cx="4482600" cy="1955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3868225" y="3359050"/>
            <a:ext cx="4482600" cy="550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eño personalizado 2">
  <p:cSld name="AUTOLAYOUT_5">
    <p:bg>
      <p:bgPr>
        <a:solidFill>
          <a:srgbClr val="FFFFF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5"/>
          <p:cNvSpPr txBox="1"/>
          <p:nvPr>
            <p:ph type="title"/>
          </p:nvPr>
        </p:nvSpPr>
        <p:spPr>
          <a:xfrm rot="-5400000">
            <a:off x="-620225" y="1797500"/>
            <a:ext cx="4064100" cy="1506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2601000" y="518875"/>
            <a:ext cx="5913300" cy="4064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12.png"/><Relationship Id="rId7" Type="http://schemas.openxmlformats.org/officeDocument/2006/relationships/image" Target="../media/image2.png"/><Relationship Id="rId8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jpg"/><Relationship Id="rId4" Type="http://schemas.openxmlformats.org/officeDocument/2006/relationships/image" Target="../media/image7.jpg"/><Relationship Id="rId5" Type="http://schemas.openxmlformats.org/officeDocument/2006/relationships/image" Target="../media/image6.jpg"/><Relationship Id="rId6" Type="http://schemas.openxmlformats.org/officeDocument/2006/relationships/image" Target="../media/image10.jpg"/><Relationship Id="rId7" Type="http://schemas.openxmlformats.org/officeDocument/2006/relationships/image" Target="../media/image17.jpg"/><Relationship Id="rId8" Type="http://schemas.openxmlformats.org/officeDocument/2006/relationships/image" Target="../media/image1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ctrTitle"/>
          </p:nvPr>
        </p:nvSpPr>
        <p:spPr>
          <a:xfrm>
            <a:off x="3033625" y="109550"/>
            <a:ext cx="5846700" cy="298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200"/>
              <a:t>Prosthetic </a:t>
            </a:r>
            <a:r>
              <a:rPr lang="es" sz="7200"/>
              <a:t>Database</a:t>
            </a:r>
            <a:endParaRPr sz="7200"/>
          </a:p>
        </p:txBody>
      </p:sp>
      <p:sp>
        <p:nvSpPr>
          <p:cNvPr id="70" name="Google Shape;70;p16"/>
          <p:cNvSpPr txBox="1"/>
          <p:nvPr>
            <p:ph idx="1" type="subTitle"/>
          </p:nvPr>
        </p:nvSpPr>
        <p:spPr>
          <a:xfrm>
            <a:off x="3868225" y="3359050"/>
            <a:ext cx="4482600" cy="16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Group 01: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Gabriela Apicella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Jaime Bermejo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Marina Miguélez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Maria Celeste Ortega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>
            <p:ph type="title"/>
          </p:nvPr>
        </p:nvSpPr>
        <p:spPr>
          <a:xfrm rot="-5400000">
            <a:off x="-935250" y="1949900"/>
            <a:ext cx="4064100" cy="120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Use</a:t>
            </a:r>
            <a:r>
              <a:rPr b="1" lang="es">
                <a:solidFill>
                  <a:schemeClr val="dk1"/>
                </a:solidFill>
              </a:rPr>
              <a:t>-</a:t>
            </a:r>
            <a:r>
              <a:rPr lang="es">
                <a:solidFill>
                  <a:schemeClr val="dk1"/>
                </a:solidFill>
              </a:rPr>
              <a:t>Case</a:t>
            </a:r>
            <a:r>
              <a:rPr b="1" lang="es">
                <a:solidFill>
                  <a:schemeClr val="dk1"/>
                </a:solidFill>
              </a:rPr>
              <a:t> D</a:t>
            </a:r>
            <a:r>
              <a:rPr lang="es">
                <a:solidFill>
                  <a:schemeClr val="dk1"/>
                </a:solidFill>
              </a:rPr>
              <a:t>iagram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78" name="Google Shape;178;p25"/>
          <p:cNvSpPr txBox="1"/>
          <p:nvPr>
            <p:ph idx="1" type="body"/>
          </p:nvPr>
        </p:nvSpPr>
        <p:spPr>
          <a:xfrm>
            <a:off x="2662950" y="539700"/>
            <a:ext cx="5913300" cy="40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9" name="Google Shape;179;p25"/>
          <p:cNvCxnSpPr/>
          <p:nvPr/>
        </p:nvCxnSpPr>
        <p:spPr>
          <a:xfrm>
            <a:off x="2007775" y="94650"/>
            <a:ext cx="21000" cy="4954200"/>
          </a:xfrm>
          <a:prstGeom prst="straightConnector1">
            <a:avLst/>
          </a:prstGeom>
          <a:noFill/>
          <a:ln cap="flat" cmpd="sng" w="1143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0" name="Google Shape;1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737" y="121725"/>
            <a:ext cx="6951726" cy="485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type="ctrTitle"/>
          </p:nvPr>
        </p:nvSpPr>
        <p:spPr>
          <a:xfrm>
            <a:off x="311708" y="11137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600"/>
              <a:t>mock-ups</a:t>
            </a:r>
            <a:endParaRPr sz="9600"/>
          </a:p>
        </p:txBody>
      </p:sp>
      <p:sp>
        <p:nvSpPr>
          <p:cNvPr id="186" name="Google Shape;186;p26"/>
          <p:cNvSpPr txBox="1"/>
          <p:nvPr/>
        </p:nvSpPr>
        <p:spPr>
          <a:xfrm>
            <a:off x="1747575" y="1555350"/>
            <a:ext cx="6444900" cy="10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600">
                <a:solidFill>
                  <a:schemeClr val="accent5"/>
                </a:solidFill>
              </a:rPr>
              <a:t>mock-ups</a:t>
            </a:r>
            <a:endParaRPr sz="96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type="ctrTitle"/>
          </p:nvPr>
        </p:nvSpPr>
        <p:spPr>
          <a:xfrm>
            <a:off x="151508" y="-8876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MAIN MENU</a:t>
            </a:r>
            <a:endParaRPr/>
          </a:p>
        </p:txBody>
      </p:sp>
      <p:sp>
        <p:nvSpPr>
          <p:cNvPr id="192" name="Google Shape;192;p27"/>
          <p:cNvSpPr txBox="1"/>
          <p:nvPr/>
        </p:nvSpPr>
        <p:spPr>
          <a:xfrm>
            <a:off x="320400" y="1232350"/>
            <a:ext cx="8158200" cy="3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❏"/>
            </a:pPr>
            <a:r>
              <a:rPr lang="es" sz="3000">
                <a:solidFill>
                  <a:srgbClr val="FFFFFF"/>
                </a:solidFill>
              </a:rPr>
              <a:t>PATIENT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❏"/>
            </a:pPr>
            <a:r>
              <a:rPr lang="es" sz="3000">
                <a:solidFill>
                  <a:srgbClr val="FFFFFF"/>
                </a:solidFill>
              </a:rPr>
              <a:t>DOCTOR 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❏"/>
            </a:pPr>
            <a:r>
              <a:rPr lang="es" sz="3000">
                <a:solidFill>
                  <a:srgbClr val="FFFFFF"/>
                </a:solidFill>
              </a:rPr>
              <a:t>HOSPITAL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❏"/>
            </a:pPr>
            <a:r>
              <a:rPr lang="es" sz="3000">
                <a:solidFill>
                  <a:srgbClr val="FFFFFF"/>
                </a:solidFill>
              </a:rPr>
              <a:t>BIOMEDICAL ENGINEER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93" name="Google Shape;193;p27"/>
          <p:cNvSpPr/>
          <p:nvPr/>
        </p:nvSpPr>
        <p:spPr>
          <a:xfrm>
            <a:off x="320400" y="1355600"/>
            <a:ext cx="234300" cy="320400"/>
          </a:xfrm>
          <a:prstGeom prst="mathMultiply">
            <a:avLst>
              <a:gd fmla="val 23520" name="adj1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7"/>
          <p:cNvSpPr txBox="1"/>
          <p:nvPr/>
        </p:nvSpPr>
        <p:spPr>
          <a:xfrm>
            <a:off x="224125" y="205200"/>
            <a:ext cx="4028100" cy="15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200">
                <a:solidFill>
                  <a:schemeClr val="accent5"/>
                </a:solidFill>
              </a:rPr>
              <a:t>MAIN MENU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/>
        </p:nvSpPr>
        <p:spPr>
          <a:xfrm>
            <a:off x="776375" y="174900"/>
            <a:ext cx="7135200" cy="47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</a:rPr>
              <a:t>PATIENTS MENU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❏"/>
            </a:pPr>
            <a:r>
              <a:rPr lang="es" sz="3000">
                <a:solidFill>
                  <a:srgbClr val="FFFFFF"/>
                </a:solidFill>
              </a:rPr>
              <a:t>Register / Log-In</a:t>
            </a:r>
            <a:endParaRPr sz="3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❏"/>
            </a:pPr>
            <a:r>
              <a:rPr lang="es" sz="3000">
                <a:solidFill>
                  <a:srgbClr val="FFFFFF"/>
                </a:solidFill>
              </a:rPr>
              <a:t>Select a hospital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❏"/>
            </a:pPr>
            <a:r>
              <a:rPr lang="es" sz="3000">
                <a:solidFill>
                  <a:srgbClr val="FFFFFF"/>
                </a:solidFill>
              </a:rPr>
              <a:t>View appointments</a:t>
            </a:r>
            <a:endParaRPr sz="3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00" name="Google Shape;200;p28"/>
          <p:cNvSpPr/>
          <p:nvPr/>
        </p:nvSpPr>
        <p:spPr>
          <a:xfrm>
            <a:off x="776375" y="1244675"/>
            <a:ext cx="234300" cy="320400"/>
          </a:xfrm>
          <a:prstGeom prst="mathMultiply">
            <a:avLst>
              <a:gd fmla="val 23520" name="adj1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/>
        </p:nvSpPr>
        <p:spPr>
          <a:xfrm>
            <a:off x="776375" y="174900"/>
            <a:ext cx="7135200" cy="47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</a:rPr>
              <a:t>PATIENTS MENU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06" name="Google Shape;206;p29"/>
          <p:cNvSpPr txBox="1"/>
          <p:nvPr/>
        </p:nvSpPr>
        <p:spPr>
          <a:xfrm>
            <a:off x="517575" y="783300"/>
            <a:ext cx="3623100" cy="4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rgbClr val="FFFFFF"/>
                </a:solidFill>
              </a:rPr>
              <a:t>REGISTER </a:t>
            </a:r>
            <a:endParaRPr sz="28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❏"/>
            </a:pPr>
            <a:r>
              <a:rPr lang="es" sz="2000">
                <a:solidFill>
                  <a:srgbClr val="FFFFFF"/>
                </a:solidFill>
              </a:rPr>
              <a:t>Name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❏"/>
            </a:pPr>
            <a:r>
              <a:rPr lang="es" sz="2000">
                <a:solidFill>
                  <a:srgbClr val="FFFFFF"/>
                </a:solidFill>
              </a:rPr>
              <a:t>Last Name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❏"/>
            </a:pPr>
            <a:r>
              <a:rPr lang="es" sz="2000">
                <a:solidFill>
                  <a:srgbClr val="FFFFFF"/>
                </a:solidFill>
              </a:rPr>
              <a:t>Telephone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❏"/>
            </a:pPr>
            <a:r>
              <a:rPr lang="es" sz="2000">
                <a:solidFill>
                  <a:srgbClr val="FFFFFF"/>
                </a:solidFill>
              </a:rPr>
              <a:t>Password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207" name="Google Shape;207;p29"/>
          <p:cNvSpPr/>
          <p:nvPr/>
        </p:nvSpPr>
        <p:spPr>
          <a:xfrm>
            <a:off x="1295200" y="1707575"/>
            <a:ext cx="2366100" cy="3945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9"/>
          <p:cNvSpPr/>
          <p:nvPr/>
        </p:nvSpPr>
        <p:spPr>
          <a:xfrm>
            <a:off x="1295200" y="2678700"/>
            <a:ext cx="2366100" cy="3945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9"/>
          <p:cNvSpPr/>
          <p:nvPr/>
        </p:nvSpPr>
        <p:spPr>
          <a:xfrm>
            <a:off x="1295200" y="3503525"/>
            <a:ext cx="2366100" cy="3945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9"/>
          <p:cNvSpPr/>
          <p:nvPr/>
        </p:nvSpPr>
        <p:spPr>
          <a:xfrm>
            <a:off x="1295200" y="4456950"/>
            <a:ext cx="2366100" cy="3945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9"/>
          <p:cNvSpPr txBox="1"/>
          <p:nvPr/>
        </p:nvSpPr>
        <p:spPr>
          <a:xfrm>
            <a:off x="4963450" y="754050"/>
            <a:ext cx="3413700" cy="3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rgbClr val="FFFFFF"/>
                </a:solidFill>
              </a:rPr>
              <a:t>LOG-IN</a:t>
            </a:r>
            <a:endParaRPr sz="28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❏"/>
            </a:pPr>
            <a:r>
              <a:rPr lang="es" sz="2000">
                <a:solidFill>
                  <a:srgbClr val="FFFFFF"/>
                </a:solidFill>
              </a:rPr>
              <a:t>Telephone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❏"/>
            </a:pPr>
            <a:r>
              <a:rPr lang="es" sz="2000">
                <a:solidFill>
                  <a:srgbClr val="FFFFFF"/>
                </a:solidFill>
              </a:rPr>
              <a:t>Password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212" name="Google Shape;212;p29"/>
          <p:cNvSpPr/>
          <p:nvPr/>
        </p:nvSpPr>
        <p:spPr>
          <a:xfrm>
            <a:off x="5487250" y="1707575"/>
            <a:ext cx="2366100" cy="3945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9"/>
          <p:cNvSpPr/>
          <p:nvPr/>
        </p:nvSpPr>
        <p:spPr>
          <a:xfrm>
            <a:off x="5487250" y="2571750"/>
            <a:ext cx="2366100" cy="3945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/>
          <p:nvPr/>
        </p:nvSpPr>
        <p:spPr>
          <a:xfrm>
            <a:off x="776375" y="174900"/>
            <a:ext cx="7135200" cy="47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</a:rPr>
              <a:t>PATIENTS MENU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❏"/>
            </a:pPr>
            <a:r>
              <a:rPr lang="es" sz="3000">
                <a:solidFill>
                  <a:srgbClr val="FFFFFF"/>
                </a:solidFill>
              </a:rPr>
              <a:t>Register / Log-In</a:t>
            </a:r>
            <a:endParaRPr sz="3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❏"/>
            </a:pPr>
            <a:r>
              <a:rPr lang="es" sz="3000">
                <a:solidFill>
                  <a:srgbClr val="FFFFFF"/>
                </a:solidFill>
              </a:rPr>
              <a:t>Select a Hospital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❏"/>
            </a:pPr>
            <a:r>
              <a:rPr lang="es" sz="3000">
                <a:solidFill>
                  <a:srgbClr val="FFFFFF"/>
                </a:solidFill>
              </a:rPr>
              <a:t>View appointments</a:t>
            </a:r>
            <a:endParaRPr sz="3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19" name="Google Shape;219;p30"/>
          <p:cNvSpPr/>
          <p:nvPr/>
        </p:nvSpPr>
        <p:spPr>
          <a:xfrm>
            <a:off x="776375" y="2616100"/>
            <a:ext cx="234300" cy="320400"/>
          </a:xfrm>
          <a:prstGeom prst="mathMultiply">
            <a:avLst>
              <a:gd fmla="val 23520" name="adj1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0"/>
          <p:cNvSpPr/>
          <p:nvPr/>
        </p:nvSpPr>
        <p:spPr>
          <a:xfrm>
            <a:off x="2605075" y="3119075"/>
            <a:ext cx="4644600" cy="4572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0"/>
          <p:cNvSpPr txBox="1"/>
          <p:nvPr/>
        </p:nvSpPr>
        <p:spPr>
          <a:xfrm>
            <a:off x="2771275" y="3148175"/>
            <a:ext cx="42678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Type the name of the hospital...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"/>
          <p:cNvSpPr txBox="1"/>
          <p:nvPr/>
        </p:nvSpPr>
        <p:spPr>
          <a:xfrm>
            <a:off x="776375" y="174900"/>
            <a:ext cx="7135200" cy="47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</a:rPr>
              <a:t>PATIENTS MENU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❏"/>
            </a:pPr>
            <a:r>
              <a:rPr lang="es" sz="3000">
                <a:solidFill>
                  <a:srgbClr val="FFFFFF"/>
                </a:solidFill>
              </a:rPr>
              <a:t>Register / Log-In</a:t>
            </a:r>
            <a:endParaRPr sz="3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❏"/>
            </a:pPr>
            <a:r>
              <a:rPr lang="es" sz="3000">
                <a:solidFill>
                  <a:srgbClr val="FFFFFF"/>
                </a:solidFill>
              </a:rPr>
              <a:t>Select a hospital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❏"/>
            </a:pPr>
            <a:r>
              <a:rPr lang="es" sz="3000">
                <a:solidFill>
                  <a:srgbClr val="FFFFFF"/>
                </a:solidFill>
              </a:rPr>
              <a:t>View appointments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27" name="Google Shape;227;p31"/>
          <p:cNvSpPr/>
          <p:nvPr/>
        </p:nvSpPr>
        <p:spPr>
          <a:xfrm>
            <a:off x="776375" y="3968500"/>
            <a:ext cx="234300" cy="320400"/>
          </a:xfrm>
          <a:prstGeom prst="mathMultiply">
            <a:avLst>
              <a:gd fmla="val 23520" name="adj1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1"/>
          <p:cNvSpPr/>
          <p:nvPr/>
        </p:nvSpPr>
        <p:spPr>
          <a:xfrm>
            <a:off x="2605075" y="4413250"/>
            <a:ext cx="4644600" cy="4572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1"/>
          <p:cNvSpPr txBox="1"/>
          <p:nvPr/>
        </p:nvSpPr>
        <p:spPr>
          <a:xfrm>
            <a:off x="2760200" y="4462450"/>
            <a:ext cx="42123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Click to see the calendar with your appointments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/>
          <p:nvPr>
            <p:ph type="ctrTitle"/>
          </p:nvPr>
        </p:nvSpPr>
        <p:spPr>
          <a:xfrm>
            <a:off x="151508" y="-9560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MAIN MENU</a:t>
            </a:r>
            <a:endParaRPr/>
          </a:p>
        </p:txBody>
      </p:sp>
      <p:sp>
        <p:nvSpPr>
          <p:cNvPr id="235" name="Google Shape;235;p32"/>
          <p:cNvSpPr txBox="1"/>
          <p:nvPr/>
        </p:nvSpPr>
        <p:spPr>
          <a:xfrm>
            <a:off x="320400" y="1232350"/>
            <a:ext cx="8158200" cy="3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❏"/>
            </a:pPr>
            <a:r>
              <a:rPr lang="es" sz="3000">
                <a:solidFill>
                  <a:srgbClr val="FFFFFF"/>
                </a:solidFill>
              </a:rPr>
              <a:t>PATIENT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❏"/>
            </a:pPr>
            <a:r>
              <a:rPr lang="es" sz="3000">
                <a:solidFill>
                  <a:srgbClr val="FFFFFF"/>
                </a:solidFill>
              </a:rPr>
              <a:t>DOCTOR 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❏"/>
            </a:pPr>
            <a:r>
              <a:rPr lang="es" sz="3000">
                <a:solidFill>
                  <a:srgbClr val="FFFFFF"/>
                </a:solidFill>
              </a:rPr>
              <a:t>HOSPITAL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❏"/>
            </a:pPr>
            <a:r>
              <a:rPr lang="es" sz="3000">
                <a:solidFill>
                  <a:srgbClr val="FFFFFF"/>
                </a:solidFill>
              </a:rPr>
              <a:t>BIOMEDICAL ENGINEER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236" name="Google Shape;236;p32"/>
          <p:cNvSpPr/>
          <p:nvPr/>
        </p:nvSpPr>
        <p:spPr>
          <a:xfrm>
            <a:off x="320400" y="2308925"/>
            <a:ext cx="234300" cy="320400"/>
          </a:xfrm>
          <a:prstGeom prst="mathMultiply">
            <a:avLst>
              <a:gd fmla="val 23520" name="adj1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2"/>
          <p:cNvSpPr txBox="1"/>
          <p:nvPr/>
        </p:nvSpPr>
        <p:spPr>
          <a:xfrm>
            <a:off x="487750" y="1496500"/>
            <a:ext cx="63849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2"/>
          <p:cNvSpPr txBox="1"/>
          <p:nvPr/>
        </p:nvSpPr>
        <p:spPr>
          <a:xfrm>
            <a:off x="206225" y="142025"/>
            <a:ext cx="4173000" cy="18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200">
                <a:solidFill>
                  <a:schemeClr val="accent5"/>
                </a:solidFill>
              </a:rPr>
              <a:t>MAIN MENU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 txBox="1"/>
          <p:nvPr/>
        </p:nvSpPr>
        <p:spPr>
          <a:xfrm>
            <a:off x="566875" y="529900"/>
            <a:ext cx="7406400" cy="43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44" name="Google Shape;244;p33"/>
          <p:cNvSpPr txBox="1"/>
          <p:nvPr/>
        </p:nvSpPr>
        <p:spPr>
          <a:xfrm>
            <a:off x="1759225" y="150350"/>
            <a:ext cx="50217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</a:rPr>
              <a:t>DOCTOR MENU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245" name="Google Shape;245;p33"/>
          <p:cNvSpPr txBox="1"/>
          <p:nvPr/>
        </p:nvSpPr>
        <p:spPr>
          <a:xfrm>
            <a:off x="387975" y="764875"/>
            <a:ext cx="6939300" cy="42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❏"/>
            </a:pPr>
            <a:r>
              <a:rPr lang="es" sz="3000">
                <a:solidFill>
                  <a:srgbClr val="FFFFFF"/>
                </a:solidFill>
              </a:rPr>
              <a:t>Register / Log-In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❏"/>
            </a:pPr>
            <a:r>
              <a:rPr lang="es" sz="3000">
                <a:solidFill>
                  <a:srgbClr val="FFFFFF"/>
                </a:solidFill>
              </a:rPr>
              <a:t>Add/Modify/Delete patient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❏"/>
            </a:pPr>
            <a:r>
              <a:rPr lang="es" sz="3000">
                <a:solidFill>
                  <a:srgbClr val="FFFFFF"/>
                </a:solidFill>
              </a:rPr>
              <a:t>Select a Prosthetic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❏"/>
            </a:pPr>
            <a:r>
              <a:rPr lang="es" sz="3000">
                <a:solidFill>
                  <a:srgbClr val="FFFFFF"/>
                </a:solidFill>
              </a:rPr>
              <a:t>Select date of fitting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❏"/>
            </a:pPr>
            <a:r>
              <a:rPr lang="es" sz="3000">
                <a:solidFill>
                  <a:srgbClr val="FFFFFF"/>
                </a:solidFill>
              </a:rPr>
              <a:t>Search patient´s file </a:t>
            </a:r>
            <a:endParaRPr sz="3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246" name="Google Shape;246;p33"/>
          <p:cNvSpPr/>
          <p:nvPr/>
        </p:nvSpPr>
        <p:spPr>
          <a:xfrm>
            <a:off x="387975" y="912175"/>
            <a:ext cx="234300" cy="320400"/>
          </a:xfrm>
          <a:prstGeom prst="mathMultiply">
            <a:avLst>
              <a:gd fmla="val 23520" name="adj1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/>
          <p:nvPr/>
        </p:nvSpPr>
        <p:spPr>
          <a:xfrm>
            <a:off x="776375" y="174900"/>
            <a:ext cx="7135200" cy="47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</a:rPr>
              <a:t>DOCTOR </a:t>
            </a:r>
            <a:r>
              <a:rPr lang="es" sz="3000">
                <a:solidFill>
                  <a:srgbClr val="FFFFFF"/>
                </a:solidFill>
              </a:rPr>
              <a:t>MENU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52" name="Google Shape;252;p34"/>
          <p:cNvSpPr txBox="1"/>
          <p:nvPr/>
        </p:nvSpPr>
        <p:spPr>
          <a:xfrm>
            <a:off x="517575" y="783300"/>
            <a:ext cx="3623100" cy="4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rgbClr val="FFFFFF"/>
                </a:solidFill>
              </a:rPr>
              <a:t>REGISTER </a:t>
            </a:r>
            <a:endParaRPr sz="28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❏"/>
            </a:pPr>
            <a:r>
              <a:rPr lang="es" sz="2000">
                <a:solidFill>
                  <a:srgbClr val="FFFFFF"/>
                </a:solidFill>
              </a:rPr>
              <a:t>Name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❏"/>
            </a:pPr>
            <a:r>
              <a:rPr lang="es" sz="2000">
                <a:solidFill>
                  <a:srgbClr val="FFFFFF"/>
                </a:solidFill>
              </a:rPr>
              <a:t>Last Name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❏"/>
            </a:pPr>
            <a:r>
              <a:rPr lang="es" sz="2000">
                <a:solidFill>
                  <a:srgbClr val="FFFFFF"/>
                </a:solidFill>
              </a:rPr>
              <a:t>Telephone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❏"/>
            </a:pPr>
            <a:r>
              <a:rPr lang="es" sz="2000">
                <a:solidFill>
                  <a:srgbClr val="FFFFFF"/>
                </a:solidFill>
              </a:rPr>
              <a:t>Password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253" name="Google Shape;253;p34"/>
          <p:cNvSpPr/>
          <p:nvPr/>
        </p:nvSpPr>
        <p:spPr>
          <a:xfrm>
            <a:off x="1295200" y="1707575"/>
            <a:ext cx="2366100" cy="3945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4"/>
          <p:cNvSpPr/>
          <p:nvPr/>
        </p:nvSpPr>
        <p:spPr>
          <a:xfrm>
            <a:off x="1295200" y="2678700"/>
            <a:ext cx="2366100" cy="3945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4"/>
          <p:cNvSpPr/>
          <p:nvPr/>
        </p:nvSpPr>
        <p:spPr>
          <a:xfrm>
            <a:off x="1295200" y="3503525"/>
            <a:ext cx="2366100" cy="3945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4"/>
          <p:cNvSpPr/>
          <p:nvPr/>
        </p:nvSpPr>
        <p:spPr>
          <a:xfrm>
            <a:off x="1295200" y="4456950"/>
            <a:ext cx="2366100" cy="3945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4"/>
          <p:cNvSpPr txBox="1"/>
          <p:nvPr/>
        </p:nvSpPr>
        <p:spPr>
          <a:xfrm>
            <a:off x="4963450" y="754050"/>
            <a:ext cx="3413700" cy="3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rgbClr val="FFFFFF"/>
                </a:solidFill>
              </a:rPr>
              <a:t>LOG-IN</a:t>
            </a:r>
            <a:endParaRPr sz="28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❏"/>
            </a:pPr>
            <a:r>
              <a:rPr lang="es" sz="2000">
                <a:solidFill>
                  <a:srgbClr val="FFFFFF"/>
                </a:solidFill>
              </a:rPr>
              <a:t>Telephone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❏"/>
            </a:pPr>
            <a:r>
              <a:rPr lang="es" sz="2000">
                <a:solidFill>
                  <a:srgbClr val="FFFFFF"/>
                </a:solidFill>
              </a:rPr>
              <a:t>Password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258" name="Google Shape;258;p34"/>
          <p:cNvSpPr/>
          <p:nvPr/>
        </p:nvSpPr>
        <p:spPr>
          <a:xfrm>
            <a:off x="5487250" y="1707575"/>
            <a:ext cx="2366100" cy="3945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4"/>
          <p:cNvSpPr/>
          <p:nvPr/>
        </p:nvSpPr>
        <p:spPr>
          <a:xfrm>
            <a:off x="5487250" y="2571750"/>
            <a:ext cx="2366100" cy="3945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800" u="sng"/>
              <a:t>What is the purpose of our Database?</a:t>
            </a:r>
            <a:endParaRPr b="1" i="1" u="sng"/>
          </a:p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270875" y="1017725"/>
            <a:ext cx="4195500" cy="37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s">
                <a:solidFill>
                  <a:schemeClr val="dk1"/>
                </a:solidFill>
              </a:rPr>
              <a:t>Users: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Doctors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Patients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Biomedical Engineers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Hospitals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s">
                <a:solidFill>
                  <a:schemeClr val="dk1"/>
                </a:solidFill>
              </a:rPr>
              <a:t>Huge </a:t>
            </a:r>
            <a:r>
              <a:rPr lang="es">
                <a:solidFill>
                  <a:schemeClr val="dk1"/>
                </a:solidFill>
              </a:rPr>
              <a:t>interconnect</a:t>
            </a:r>
            <a:r>
              <a:rPr lang="es">
                <a:solidFill>
                  <a:schemeClr val="dk1"/>
                </a:solidFill>
              </a:rPr>
              <a:t> stock network where the main target is to find the better prosthetic to the patient, helped by the Doctor.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0000" y="3724950"/>
            <a:ext cx="697150" cy="69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0000" y="2223175"/>
            <a:ext cx="697150" cy="69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8225" y="3206700"/>
            <a:ext cx="583450" cy="58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8450" y="3450625"/>
            <a:ext cx="410700" cy="410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Google Shape;81;p17"/>
          <p:cNvCxnSpPr/>
          <p:nvPr/>
        </p:nvCxnSpPr>
        <p:spPr>
          <a:xfrm>
            <a:off x="7040700" y="3572125"/>
            <a:ext cx="909300" cy="33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" name="Google Shape;82;p17"/>
          <p:cNvCxnSpPr>
            <a:endCxn id="80" idx="3"/>
          </p:cNvCxnSpPr>
          <p:nvPr/>
        </p:nvCxnSpPr>
        <p:spPr>
          <a:xfrm rot="10800000">
            <a:off x="6949150" y="3655975"/>
            <a:ext cx="960300" cy="355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" name="Google Shape;83;p17"/>
          <p:cNvCxnSpPr/>
          <p:nvPr/>
        </p:nvCxnSpPr>
        <p:spPr>
          <a:xfrm rot="-2692465">
            <a:off x="6966982" y="2773782"/>
            <a:ext cx="774284" cy="440286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" name="Google Shape;84;p17"/>
          <p:cNvCxnSpPr/>
          <p:nvPr/>
        </p:nvCxnSpPr>
        <p:spPr>
          <a:xfrm rot="8108026">
            <a:off x="7024664" y="2826973"/>
            <a:ext cx="817771" cy="463354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5" name="Google Shape;8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1800" y="2027925"/>
            <a:ext cx="685800" cy="68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17"/>
          <p:cNvCxnSpPr/>
          <p:nvPr/>
        </p:nvCxnSpPr>
        <p:spPr>
          <a:xfrm>
            <a:off x="5471678" y="2667300"/>
            <a:ext cx="633300" cy="526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" name="Google Shape;87;p17"/>
          <p:cNvCxnSpPr/>
          <p:nvPr/>
        </p:nvCxnSpPr>
        <p:spPr>
          <a:xfrm rot="10800000">
            <a:off x="5407804" y="2798100"/>
            <a:ext cx="669000" cy="555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8" name="Google Shape;8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73338" y="4011475"/>
            <a:ext cx="458975" cy="45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67975" y="4077025"/>
            <a:ext cx="685800" cy="68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Google Shape;90;p17"/>
          <p:cNvCxnSpPr/>
          <p:nvPr/>
        </p:nvCxnSpPr>
        <p:spPr>
          <a:xfrm rot="-3792704">
            <a:off x="5578513" y="3871137"/>
            <a:ext cx="654323" cy="25117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" name="Google Shape;91;p17"/>
          <p:cNvCxnSpPr/>
          <p:nvPr/>
        </p:nvCxnSpPr>
        <p:spPr>
          <a:xfrm rot="7006581">
            <a:off x="5602766" y="3933715"/>
            <a:ext cx="691218" cy="26432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2" name="Google Shape;92;p17"/>
          <p:cNvPicPr preferRelativeResize="0"/>
          <p:nvPr/>
        </p:nvPicPr>
        <p:blipFill rotWithShape="1">
          <a:blip r:embed="rId9">
            <a:alphaModFix/>
          </a:blip>
          <a:srcRect b="6163" l="0" r="0" t="4891"/>
          <a:stretch/>
        </p:blipFill>
        <p:spPr>
          <a:xfrm>
            <a:off x="5582075" y="733475"/>
            <a:ext cx="2595899" cy="13407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/>
          <p:nvPr/>
        </p:nvSpPr>
        <p:spPr>
          <a:xfrm>
            <a:off x="5471675" y="664075"/>
            <a:ext cx="2816700" cy="1490700"/>
          </a:xfrm>
          <a:prstGeom prst="wedgeRectCallout">
            <a:avLst>
              <a:gd fmla="val -14908" name="adj1"/>
              <a:gd fmla="val 117042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5"/>
          <p:cNvSpPr txBox="1"/>
          <p:nvPr/>
        </p:nvSpPr>
        <p:spPr>
          <a:xfrm>
            <a:off x="566875" y="529900"/>
            <a:ext cx="7406400" cy="43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65" name="Google Shape;265;p35"/>
          <p:cNvSpPr txBox="1"/>
          <p:nvPr/>
        </p:nvSpPr>
        <p:spPr>
          <a:xfrm>
            <a:off x="1759225" y="150350"/>
            <a:ext cx="50217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</a:rPr>
              <a:t>DOCTOR MENU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266" name="Google Shape;266;p35"/>
          <p:cNvSpPr txBox="1"/>
          <p:nvPr/>
        </p:nvSpPr>
        <p:spPr>
          <a:xfrm>
            <a:off x="387975" y="764875"/>
            <a:ext cx="6939300" cy="42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❏"/>
            </a:pPr>
            <a:r>
              <a:rPr lang="es" sz="3000">
                <a:solidFill>
                  <a:srgbClr val="FFFFFF"/>
                </a:solidFill>
              </a:rPr>
              <a:t>Register / Log-In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❏"/>
            </a:pPr>
            <a:r>
              <a:rPr lang="es" sz="3000">
                <a:solidFill>
                  <a:srgbClr val="FFFFFF"/>
                </a:solidFill>
              </a:rPr>
              <a:t>Add/Modify/Delete patient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❏"/>
            </a:pPr>
            <a:r>
              <a:rPr lang="es" sz="3000">
                <a:solidFill>
                  <a:srgbClr val="FFFFFF"/>
                </a:solidFill>
              </a:rPr>
              <a:t>Select a Prosthetic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❏"/>
            </a:pPr>
            <a:r>
              <a:rPr lang="es" sz="3000">
                <a:solidFill>
                  <a:srgbClr val="FFFFFF"/>
                </a:solidFill>
              </a:rPr>
              <a:t>Date of fitting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❏"/>
            </a:pPr>
            <a:r>
              <a:rPr lang="es" sz="3000">
                <a:solidFill>
                  <a:srgbClr val="FFFFFF"/>
                </a:solidFill>
              </a:rPr>
              <a:t>Search a patients file</a:t>
            </a:r>
            <a:endParaRPr sz="3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267" name="Google Shape;267;p35"/>
          <p:cNvSpPr/>
          <p:nvPr/>
        </p:nvSpPr>
        <p:spPr>
          <a:xfrm>
            <a:off x="387975" y="1832250"/>
            <a:ext cx="234300" cy="320400"/>
          </a:xfrm>
          <a:prstGeom prst="mathMultiply">
            <a:avLst>
              <a:gd fmla="val 23520" name="adj1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"/>
          <p:cNvSpPr txBox="1"/>
          <p:nvPr/>
        </p:nvSpPr>
        <p:spPr>
          <a:xfrm>
            <a:off x="1740350" y="0"/>
            <a:ext cx="75822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</a:rPr>
              <a:t>ADD PATIENT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273" name="Google Shape;273;p36"/>
          <p:cNvSpPr txBox="1"/>
          <p:nvPr/>
        </p:nvSpPr>
        <p:spPr>
          <a:xfrm>
            <a:off x="593025" y="647400"/>
            <a:ext cx="7830300" cy="38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FFFFFF"/>
                </a:solidFill>
              </a:rPr>
              <a:t>Name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FFFFFF"/>
                </a:solidFill>
              </a:rPr>
              <a:t>Lastname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FFFFFF"/>
                </a:solidFill>
              </a:rPr>
              <a:t>Date of Birth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FFFFFF"/>
                </a:solidFill>
              </a:rPr>
              <a:t>Address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FFFFFF"/>
                </a:solidFill>
              </a:rPr>
              <a:t>Telephone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FFFFFF"/>
                </a:solidFill>
              </a:rPr>
              <a:t>Gender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FFFFFF"/>
                </a:solidFill>
              </a:rPr>
              <a:t>Problem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274" name="Google Shape;274;p36"/>
          <p:cNvSpPr/>
          <p:nvPr/>
        </p:nvSpPr>
        <p:spPr>
          <a:xfrm>
            <a:off x="2487700" y="798725"/>
            <a:ext cx="5881800" cy="2298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6"/>
          <p:cNvSpPr/>
          <p:nvPr/>
        </p:nvSpPr>
        <p:spPr>
          <a:xfrm>
            <a:off x="2487700" y="1279700"/>
            <a:ext cx="5881800" cy="2298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6"/>
          <p:cNvSpPr/>
          <p:nvPr/>
        </p:nvSpPr>
        <p:spPr>
          <a:xfrm>
            <a:off x="2487700" y="1760663"/>
            <a:ext cx="5881800" cy="2298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6"/>
          <p:cNvSpPr/>
          <p:nvPr/>
        </p:nvSpPr>
        <p:spPr>
          <a:xfrm>
            <a:off x="2487700" y="2283638"/>
            <a:ext cx="5881800" cy="2298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6"/>
          <p:cNvSpPr/>
          <p:nvPr/>
        </p:nvSpPr>
        <p:spPr>
          <a:xfrm>
            <a:off x="2487700" y="2722588"/>
            <a:ext cx="5881800" cy="2298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6"/>
          <p:cNvSpPr/>
          <p:nvPr/>
        </p:nvSpPr>
        <p:spPr>
          <a:xfrm>
            <a:off x="2487700" y="3089238"/>
            <a:ext cx="5881800" cy="2298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6"/>
          <p:cNvSpPr/>
          <p:nvPr/>
        </p:nvSpPr>
        <p:spPr>
          <a:xfrm>
            <a:off x="2487700" y="3552700"/>
            <a:ext cx="5881800" cy="2298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7"/>
          <p:cNvSpPr txBox="1"/>
          <p:nvPr/>
        </p:nvSpPr>
        <p:spPr>
          <a:xfrm>
            <a:off x="566875" y="529900"/>
            <a:ext cx="7406400" cy="43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86" name="Google Shape;286;p37"/>
          <p:cNvSpPr txBox="1"/>
          <p:nvPr/>
        </p:nvSpPr>
        <p:spPr>
          <a:xfrm>
            <a:off x="1759225" y="150350"/>
            <a:ext cx="50217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</a:rPr>
              <a:t>DOCTOR MENU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287" name="Google Shape;287;p37"/>
          <p:cNvSpPr txBox="1"/>
          <p:nvPr/>
        </p:nvSpPr>
        <p:spPr>
          <a:xfrm>
            <a:off x="387975" y="764875"/>
            <a:ext cx="6939300" cy="42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❏"/>
            </a:pPr>
            <a:r>
              <a:rPr lang="es" sz="3000">
                <a:solidFill>
                  <a:srgbClr val="FFFFFF"/>
                </a:solidFill>
              </a:rPr>
              <a:t>Register / Log-In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❏"/>
            </a:pPr>
            <a:r>
              <a:rPr lang="es" sz="3000">
                <a:solidFill>
                  <a:srgbClr val="FFFFFF"/>
                </a:solidFill>
              </a:rPr>
              <a:t>Add/Modify/Delete patient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❏"/>
            </a:pPr>
            <a:r>
              <a:rPr lang="es" sz="3000">
                <a:solidFill>
                  <a:srgbClr val="FFFFFF"/>
                </a:solidFill>
              </a:rPr>
              <a:t>Select a Prosthetic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❏"/>
            </a:pPr>
            <a:r>
              <a:rPr lang="es" sz="3000">
                <a:solidFill>
                  <a:srgbClr val="FFFFFF"/>
                </a:solidFill>
              </a:rPr>
              <a:t>Date of fitting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❏"/>
            </a:pPr>
            <a:r>
              <a:rPr lang="es" sz="3000">
                <a:solidFill>
                  <a:srgbClr val="FFFFFF"/>
                </a:solidFill>
              </a:rPr>
              <a:t>Search a patients file</a:t>
            </a:r>
            <a:endParaRPr sz="3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288" name="Google Shape;288;p37"/>
          <p:cNvSpPr/>
          <p:nvPr/>
        </p:nvSpPr>
        <p:spPr>
          <a:xfrm>
            <a:off x="387975" y="2744125"/>
            <a:ext cx="234300" cy="320400"/>
          </a:xfrm>
          <a:prstGeom prst="mathMultiply">
            <a:avLst>
              <a:gd fmla="val 23520" name="adj1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8"/>
          <p:cNvSpPr txBox="1"/>
          <p:nvPr/>
        </p:nvSpPr>
        <p:spPr>
          <a:xfrm>
            <a:off x="1175025" y="155200"/>
            <a:ext cx="74604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</a:rPr>
              <a:t>SELECT A PROSTHETIC 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294" name="Google Shape;294;p38"/>
          <p:cNvSpPr txBox="1"/>
          <p:nvPr/>
        </p:nvSpPr>
        <p:spPr>
          <a:xfrm>
            <a:off x="764875" y="764850"/>
            <a:ext cx="7260600" cy="3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</a:rPr>
              <a:t>List of the Hospital´s available prosthetics  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295" name="Google Shape;29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998" y="1722738"/>
            <a:ext cx="2123176" cy="119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1350" y="2625100"/>
            <a:ext cx="1735149" cy="173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6448" y="1722750"/>
            <a:ext cx="1735150" cy="326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7225" y="1722750"/>
            <a:ext cx="1974151" cy="197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3001" y="3776000"/>
            <a:ext cx="2123175" cy="1320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2000" y="3533497"/>
            <a:ext cx="2687250" cy="151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 txBox="1"/>
          <p:nvPr/>
        </p:nvSpPr>
        <p:spPr>
          <a:xfrm>
            <a:off x="566875" y="529900"/>
            <a:ext cx="7406400" cy="43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06" name="Google Shape;306;p39"/>
          <p:cNvSpPr txBox="1"/>
          <p:nvPr/>
        </p:nvSpPr>
        <p:spPr>
          <a:xfrm>
            <a:off x="1759225" y="150350"/>
            <a:ext cx="50217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</a:rPr>
              <a:t>DOCTOR MENU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307" name="Google Shape;307;p39"/>
          <p:cNvSpPr txBox="1"/>
          <p:nvPr/>
        </p:nvSpPr>
        <p:spPr>
          <a:xfrm>
            <a:off x="387975" y="764875"/>
            <a:ext cx="6939300" cy="42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❏"/>
            </a:pPr>
            <a:r>
              <a:rPr lang="es" sz="3000">
                <a:solidFill>
                  <a:srgbClr val="FFFFFF"/>
                </a:solidFill>
              </a:rPr>
              <a:t>Register / Log-In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❏"/>
            </a:pPr>
            <a:r>
              <a:rPr lang="es" sz="3000">
                <a:solidFill>
                  <a:srgbClr val="FFFFFF"/>
                </a:solidFill>
              </a:rPr>
              <a:t>Add/Modify/Delete patient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❏"/>
            </a:pPr>
            <a:r>
              <a:rPr lang="es" sz="3000">
                <a:solidFill>
                  <a:srgbClr val="FFFFFF"/>
                </a:solidFill>
              </a:rPr>
              <a:t>Select a Prosthetic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❏"/>
            </a:pPr>
            <a:r>
              <a:rPr lang="es" sz="3000">
                <a:solidFill>
                  <a:srgbClr val="FFFFFF"/>
                </a:solidFill>
              </a:rPr>
              <a:t>Date of fitting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❏"/>
            </a:pPr>
            <a:r>
              <a:rPr lang="es" sz="3000">
                <a:solidFill>
                  <a:srgbClr val="FFFFFF"/>
                </a:solidFill>
              </a:rPr>
              <a:t>Search a patients file</a:t>
            </a:r>
            <a:endParaRPr sz="3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308" name="Google Shape;308;p39"/>
          <p:cNvSpPr/>
          <p:nvPr/>
        </p:nvSpPr>
        <p:spPr>
          <a:xfrm>
            <a:off x="387975" y="3636500"/>
            <a:ext cx="234300" cy="320400"/>
          </a:xfrm>
          <a:prstGeom prst="mathMultiply">
            <a:avLst>
              <a:gd fmla="val 23520" name="adj1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/>
          <p:nvPr>
            <p:ph type="ctrTitle"/>
          </p:nvPr>
        </p:nvSpPr>
        <p:spPr>
          <a:xfrm>
            <a:off x="472825" y="0"/>
            <a:ext cx="8520600" cy="7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DATE OF FITTING</a:t>
            </a:r>
            <a:endParaRPr sz="3000"/>
          </a:p>
        </p:txBody>
      </p:sp>
      <p:pic>
        <p:nvPicPr>
          <p:cNvPr id="314" name="Google Shape;31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70300"/>
            <a:ext cx="5334368" cy="412079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0"/>
          <p:cNvSpPr/>
          <p:nvPr/>
        </p:nvSpPr>
        <p:spPr>
          <a:xfrm>
            <a:off x="6073050" y="2342450"/>
            <a:ext cx="2553300" cy="12396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0"/>
          <p:cNvSpPr txBox="1"/>
          <p:nvPr/>
        </p:nvSpPr>
        <p:spPr>
          <a:xfrm>
            <a:off x="5936825" y="2503700"/>
            <a:ext cx="24291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FFFFFF"/>
                </a:solidFill>
              </a:rPr>
              <a:t>BOOK FITTING DATE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1"/>
          <p:cNvSpPr txBox="1"/>
          <p:nvPr/>
        </p:nvSpPr>
        <p:spPr>
          <a:xfrm>
            <a:off x="566875" y="529900"/>
            <a:ext cx="7406400" cy="43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22" name="Google Shape;322;p41"/>
          <p:cNvSpPr txBox="1"/>
          <p:nvPr/>
        </p:nvSpPr>
        <p:spPr>
          <a:xfrm>
            <a:off x="1759225" y="150350"/>
            <a:ext cx="50217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</a:rPr>
              <a:t>DOCTOR MENU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323" name="Google Shape;323;p41"/>
          <p:cNvSpPr txBox="1"/>
          <p:nvPr/>
        </p:nvSpPr>
        <p:spPr>
          <a:xfrm>
            <a:off x="339550" y="789075"/>
            <a:ext cx="6939300" cy="42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❏"/>
            </a:pPr>
            <a:r>
              <a:rPr lang="es" sz="3000">
                <a:solidFill>
                  <a:srgbClr val="FFFFFF"/>
                </a:solidFill>
              </a:rPr>
              <a:t>Register / Log-In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❏"/>
            </a:pPr>
            <a:r>
              <a:rPr lang="es" sz="3000">
                <a:solidFill>
                  <a:srgbClr val="FFFFFF"/>
                </a:solidFill>
              </a:rPr>
              <a:t>Add/Modify/Delete patient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❏"/>
            </a:pPr>
            <a:r>
              <a:rPr lang="es" sz="3000">
                <a:solidFill>
                  <a:srgbClr val="FFFFFF"/>
                </a:solidFill>
              </a:rPr>
              <a:t>Select a Prosthetic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❏"/>
            </a:pPr>
            <a:r>
              <a:rPr lang="es" sz="3000">
                <a:solidFill>
                  <a:srgbClr val="FFFFFF"/>
                </a:solidFill>
              </a:rPr>
              <a:t>Date of fitting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❏"/>
            </a:pPr>
            <a:r>
              <a:rPr lang="es" sz="3000">
                <a:solidFill>
                  <a:srgbClr val="FFFFFF"/>
                </a:solidFill>
              </a:rPr>
              <a:t>Search a patients file</a:t>
            </a:r>
            <a:endParaRPr sz="3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324" name="Google Shape;324;p41"/>
          <p:cNvSpPr/>
          <p:nvPr/>
        </p:nvSpPr>
        <p:spPr>
          <a:xfrm>
            <a:off x="387975" y="4584400"/>
            <a:ext cx="234300" cy="320400"/>
          </a:xfrm>
          <a:prstGeom prst="mathMultiply">
            <a:avLst>
              <a:gd fmla="val 23520" name="adj1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1"/>
          <p:cNvSpPr/>
          <p:nvPr/>
        </p:nvSpPr>
        <p:spPr>
          <a:xfrm>
            <a:off x="4808875" y="4478500"/>
            <a:ext cx="3966000" cy="5322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1"/>
          <p:cNvSpPr txBox="1"/>
          <p:nvPr/>
        </p:nvSpPr>
        <p:spPr>
          <a:xfrm>
            <a:off x="4982425" y="4556100"/>
            <a:ext cx="36189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Write the patient´s telephone....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"/>
          <p:cNvSpPr txBox="1"/>
          <p:nvPr>
            <p:ph type="ctrTitle"/>
          </p:nvPr>
        </p:nvSpPr>
        <p:spPr>
          <a:xfrm>
            <a:off x="151508" y="-9560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MAIN MENU</a:t>
            </a:r>
            <a:endParaRPr/>
          </a:p>
        </p:txBody>
      </p:sp>
      <p:sp>
        <p:nvSpPr>
          <p:cNvPr id="332" name="Google Shape;332;p42"/>
          <p:cNvSpPr txBox="1"/>
          <p:nvPr/>
        </p:nvSpPr>
        <p:spPr>
          <a:xfrm>
            <a:off x="320400" y="1232350"/>
            <a:ext cx="8158200" cy="3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❏"/>
            </a:pPr>
            <a:r>
              <a:rPr lang="es" sz="3000">
                <a:solidFill>
                  <a:srgbClr val="FFFFFF"/>
                </a:solidFill>
              </a:rPr>
              <a:t>PATIENT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❏"/>
            </a:pPr>
            <a:r>
              <a:rPr lang="es" sz="3000">
                <a:solidFill>
                  <a:srgbClr val="FFFFFF"/>
                </a:solidFill>
              </a:rPr>
              <a:t>DOCTOR 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❏"/>
            </a:pPr>
            <a:r>
              <a:rPr lang="es" sz="3000">
                <a:solidFill>
                  <a:srgbClr val="FFFFFF"/>
                </a:solidFill>
              </a:rPr>
              <a:t>HOSPITAL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❏"/>
            </a:pPr>
            <a:r>
              <a:rPr lang="es" sz="3000">
                <a:solidFill>
                  <a:srgbClr val="FFFFFF"/>
                </a:solidFill>
              </a:rPr>
              <a:t>BIOMEDICAL ENGINEER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333" name="Google Shape;333;p42"/>
          <p:cNvSpPr/>
          <p:nvPr/>
        </p:nvSpPr>
        <p:spPr>
          <a:xfrm>
            <a:off x="320400" y="3188875"/>
            <a:ext cx="234300" cy="320400"/>
          </a:xfrm>
          <a:prstGeom prst="mathMultiply">
            <a:avLst>
              <a:gd fmla="val 23520" name="adj1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2"/>
          <p:cNvSpPr txBox="1"/>
          <p:nvPr/>
        </p:nvSpPr>
        <p:spPr>
          <a:xfrm>
            <a:off x="487750" y="1496500"/>
            <a:ext cx="63849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2"/>
          <p:cNvSpPr txBox="1"/>
          <p:nvPr/>
        </p:nvSpPr>
        <p:spPr>
          <a:xfrm>
            <a:off x="223075" y="104350"/>
            <a:ext cx="4139700" cy="11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200">
                <a:solidFill>
                  <a:schemeClr val="accent5"/>
                </a:solidFill>
              </a:rPr>
              <a:t>MAIN MENU</a:t>
            </a:r>
            <a:endParaRPr sz="52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3"/>
          <p:cNvSpPr txBox="1"/>
          <p:nvPr/>
        </p:nvSpPr>
        <p:spPr>
          <a:xfrm>
            <a:off x="1815375" y="139925"/>
            <a:ext cx="59787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</a:rPr>
              <a:t>HOSPITAL MENU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341" name="Google Shape;341;p43"/>
          <p:cNvSpPr txBox="1"/>
          <p:nvPr/>
        </p:nvSpPr>
        <p:spPr>
          <a:xfrm>
            <a:off x="363075" y="866075"/>
            <a:ext cx="7854300" cy="3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3"/>
          <p:cNvSpPr txBox="1"/>
          <p:nvPr/>
        </p:nvSpPr>
        <p:spPr>
          <a:xfrm>
            <a:off x="520400" y="817675"/>
            <a:ext cx="7794000" cy="38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❏"/>
            </a:pPr>
            <a:r>
              <a:rPr lang="es" sz="3000">
                <a:solidFill>
                  <a:srgbClr val="FFFFFF"/>
                </a:solidFill>
              </a:rPr>
              <a:t>Register / Log-in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❏"/>
            </a:pPr>
            <a:r>
              <a:rPr lang="es" sz="3000">
                <a:solidFill>
                  <a:srgbClr val="FFFFFF"/>
                </a:solidFill>
              </a:rPr>
              <a:t>Buy Prosthetic 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343" name="Google Shape;343;p43"/>
          <p:cNvSpPr/>
          <p:nvPr/>
        </p:nvSpPr>
        <p:spPr>
          <a:xfrm>
            <a:off x="520400" y="990000"/>
            <a:ext cx="234300" cy="320400"/>
          </a:xfrm>
          <a:prstGeom prst="mathMultiply">
            <a:avLst>
              <a:gd fmla="val 23520" name="adj1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/>
          <p:nvPr/>
        </p:nvSpPr>
        <p:spPr>
          <a:xfrm>
            <a:off x="776375" y="174900"/>
            <a:ext cx="7135200" cy="47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</a:rPr>
              <a:t>HOSPITAL MENU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49" name="Google Shape;349;p44"/>
          <p:cNvSpPr txBox="1"/>
          <p:nvPr/>
        </p:nvSpPr>
        <p:spPr>
          <a:xfrm>
            <a:off x="517575" y="783300"/>
            <a:ext cx="3623100" cy="4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rgbClr val="FFFFFF"/>
                </a:solidFill>
              </a:rPr>
              <a:t>REGISTER </a:t>
            </a:r>
            <a:endParaRPr sz="28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❏"/>
            </a:pPr>
            <a:r>
              <a:rPr lang="es" sz="2000">
                <a:solidFill>
                  <a:srgbClr val="FFFFFF"/>
                </a:solidFill>
              </a:rPr>
              <a:t>Name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❏"/>
            </a:pPr>
            <a:r>
              <a:rPr lang="es" sz="2000">
                <a:solidFill>
                  <a:srgbClr val="FFFFFF"/>
                </a:solidFill>
              </a:rPr>
              <a:t>Location (City)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❏"/>
            </a:pPr>
            <a:r>
              <a:rPr lang="es" sz="2000">
                <a:solidFill>
                  <a:srgbClr val="FFFFFF"/>
                </a:solidFill>
              </a:rPr>
              <a:t>Telephone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❏"/>
            </a:pPr>
            <a:r>
              <a:rPr lang="es" sz="2000">
                <a:solidFill>
                  <a:srgbClr val="FFFFFF"/>
                </a:solidFill>
              </a:rPr>
              <a:t>Password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350" name="Google Shape;350;p44"/>
          <p:cNvSpPr/>
          <p:nvPr/>
        </p:nvSpPr>
        <p:spPr>
          <a:xfrm>
            <a:off x="1295200" y="1707575"/>
            <a:ext cx="2366100" cy="3945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4"/>
          <p:cNvSpPr/>
          <p:nvPr/>
        </p:nvSpPr>
        <p:spPr>
          <a:xfrm>
            <a:off x="1295200" y="2678700"/>
            <a:ext cx="2366100" cy="3945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4"/>
          <p:cNvSpPr/>
          <p:nvPr/>
        </p:nvSpPr>
        <p:spPr>
          <a:xfrm>
            <a:off x="1295200" y="3503525"/>
            <a:ext cx="2366100" cy="3945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4"/>
          <p:cNvSpPr/>
          <p:nvPr/>
        </p:nvSpPr>
        <p:spPr>
          <a:xfrm>
            <a:off x="1295200" y="4456950"/>
            <a:ext cx="2366100" cy="3945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4"/>
          <p:cNvSpPr txBox="1"/>
          <p:nvPr/>
        </p:nvSpPr>
        <p:spPr>
          <a:xfrm>
            <a:off x="4963450" y="754050"/>
            <a:ext cx="3413700" cy="3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rgbClr val="FFFFFF"/>
                </a:solidFill>
              </a:rPr>
              <a:t>LOG-IN</a:t>
            </a:r>
            <a:endParaRPr sz="28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❏"/>
            </a:pPr>
            <a:r>
              <a:rPr lang="es" sz="2000">
                <a:solidFill>
                  <a:srgbClr val="FFFFFF"/>
                </a:solidFill>
              </a:rPr>
              <a:t>Telephone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❏"/>
            </a:pPr>
            <a:r>
              <a:rPr lang="es" sz="2000">
                <a:solidFill>
                  <a:srgbClr val="FFFFFF"/>
                </a:solidFill>
              </a:rPr>
              <a:t>Password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355" name="Google Shape;355;p44"/>
          <p:cNvSpPr/>
          <p:nvPr/>
        </p:nvSpPr>
        <p:spPr>
          <a:xfrm>
            <a:off x="5487250" y="1707575"/>
            <a:ext cx="2366100" cy="3945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4"/>
          <p:cNvSpPr/>
          <p:nvPr/>
        </p:nvSpPr>
        <p:spPr>
          <a:xfrm>
            <a:off x="5487250" y="2571750"/>
            <a:ext cx="2366100" cy="3945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 rot="-5400000">
            <a:off x="-620225" y="1797500"/>
            <a:ext cx="4064100" cy="150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E-R DIAGRAM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2601000" y="518875"/>
            <a:ext cx="5913300" cy="40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Char char="❏"/>
            </a:pPr>
            <a:r>
              <a:rPr lang="es" sz="3500">
                <a:solidFill>
                  <a:schemeClr val="accent2"/>
                </a:solidFill>
              </a:rPr>
              <a:t>PATIENT</a:t>
            </a:r>
            <a:endParaRPr sz="3500">
              <a:solidFill>
                <a:schemeClr val="accent2"/>
              </a:solidFill>
            </a:endParaRPr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Char char="❏"/>
            </a:pPr>
            <a:r>
              <a:rPr lang="es" sz="3500">
                <a:solidFill>
                  <a:schemeClr val="accent2"/>
                </a:solidFill>
              </a:rPr>
              <a:t>DOCTOR</a:t>
            </a:r>
            <a:endParaRPr sz="3500">
              <a:solidFill>
                <a:schemeClr val="accent2"/>
              </a:solidFill>
            </a:endParaRPr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Char char="❏"/>
            </a:pPr>
            <a:r>
              <a:rPr lang="es" sz="3500">
                <a:solidFill>
                  <a:schemeClr val="accent2"/>
                </a:solidFill>
              </a:rPr>
              <a:t>HOSPITAL</a:t>
            </a:r>
            <a:endParaRPr sz="3500">
              <a:solidFill>
                <a:schemeClr val="accent2"/>
              </a:solidFill>
            </a:endParaRPr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Char char="❏"/>
            </a:pPr>
            <a:r>
              <a:rPr lang="es" sz="3500">
                <a:solidFill>
                  <a:schemeClr val="accent2"/>
                </a:solidFill>
              </a:rPr>
              <a:t>BIOMEDICAL ENGINEER</a:t>
            </a:r>
            <a:endParaRPr sz="3500">
              <a:solidFill>
                <a:schemeClr val="accent2"/>
              </a:solidFill>
            </a:endParaRPr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Char char="❏"/>
            </a:pPr>
            <a:r>
              <a:rPr lang="es" sz="3500">
                <a:solidFill>
                  <a:schemeClr val="accent2"/>
                </a:solidFill>
              </a:rPr>
              <a:t>PROSTHETIC</a:t>
            </a:r>
            <a:endParaRPr sz="35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00" name="Google Shape;100;p18"/>
          <p:cNvCxnSpPr/>
          <p:nvPr/>
        </p:nvCxnSpPr>
        <p:spPr>
          <a:xfrm>
            <a:off x="2208875" y="78225"/>
            <a:ext cx="21000" cy="4954200"/>
          </a:xfrm>
          <a:prstGeom prst="straightConnector1">
            <a:avLst/>
          </a:prstGeom>
          <a:noFill/>
          <a:ln cap="flat" cmpd="sng" w="1143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5"/>
          <p:cNvSpPr txBox="1"/>
          <p:nvPr/>
        </p:nvSpPr>
        <p:spPr>
          <a:xfrm>
            <a:off x="1815375" y="139925"/>
            <a:ext cx="59787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</a:rPr>
              <a:t>HOSPITAL MENU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362" name="Google Shape;362;p45"/>
          <p:cNvSpPr txBox="1"/>
          <p:nvPr/>
        </p:nvSpPr>
        <p:spPr>
          <a:xfrm>
            <a:off x="363075" y="866075"/>
            <a:ext cx="7854300" cy="3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5"/>
          <p:cNvSpPr txBox="1"/>
          <p:nvPr/>
        </p:nvSpPr>
        <p:spPr>
          <a:xfrm>
            <a:off x="520400" y="817675"/>
            <a:ext cx="7794000" cy="38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❏"/>
            </a:pPr>
            <a:r>
              <a:rPr lang="es" sz="3000">
                <a:solidFill>
                  <a:srgbClr val="FFFFFF"/>
                </a:solidFill>
              </a:rPr>
              <a:t>Register / Log-in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❏"/>
            </a:pPr>
            <a:r>
              <a:rPr lang="es" sz="3000">
                <a:solidFill>
                  <a:srgbClr val="FFFFFF"/>
                </a:solidFill>
              </a:rPr>
              <a:t>Buy Prosthetic 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364" name="Google Shape;364;p45"/>
          <p:cNvSpPr/>
          <p:nvPr/>
        </p:nvSpPr>
        <p:spPr>
          <a:xfrm>
            <a:off x="520400" y="2321250"/>
            <a:ext cx="234300" cy="320400"/>
          </a:xfrm>
          <a:prstGeom prst="mathMultiply">
            <a:avLst>
              <a:gd fmla="val 23520" name="adj1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6"/>
          <p:cNvSpPr txBox="1"/>
          <p:nvPr/>
        </p:nvSpPr>
        <p:spPr>
          <a:xfrm>
            <a:off x="655150" y="77875"/>
            <a:ext cx="61599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</a:rPr>
              <a:t>BUY PROSTHETIC 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370" name="Google Shape;370;p46"/>
          <p:cNvSpPr txBox="1"/>
          <p:nvPr/>
        </p:nvSpPr>
        <p:spPr>
          <a:xfrm>
            <a:off x="107325" y="446100"/>
            <a:ext cx="5019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371" name="Google Shape;371;p46"/>
          <p:cNvSpPr txBox="1"/>
          <p:nvPr/>
        </p:nvSpPr>
        <p:spPr>
          <a:xfrm>
            <a:off x="437975" y="987650"/>
            <a:ext cx="7944600" cy="3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FFFFFF"/>
                </a:solidFill>
              </a:rPr>
              <a:t>List of Prototypes</a:t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❏"/>
            </a:pPr>
            <a:r>
              <a:rPr lang="es" sz="2500">
                <a:solidFill>
                  <a:srgbClr val="FFFFFF"/>
                </a:solidFill>
              </a:rPr>
              <a:t>Design 1                                                               </a:t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❏"/>
            </a:pPr>
            <a:r>
              <a:rPr lang="es" sz="2500">
                <a:solidFill>
                  <a:srgbClr val="FFFFFF"/>
                </a:solidFill>
              </a:rPr>
              <a:t>Design 2</a:t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</a:endParaRPr>
          </a:p>
        </p:txBody>
      </p:sp>
      <p:pic>
        <p:nvPicPr>
          <p:cNvPr id="372" name="Google Shape;37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4779" y="3075424"/>
            <a:ext cx="2110997" cy="19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4225" y="1578625"/>
            <a:ext cx="1418550" cy="218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8488" y="3206938"/>
            <a:ext cx="2543175" cy="18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7"/>
          <p:cNvSpPr txBox="1"/>
          <p:nvPr>
            <p:ph type="ctrTitle"/>
          </p:nvPr>
        </p:nvSpPr>
        <p:spPr>
          <a:xfrm>
            <a:off x="151508" y="-9560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MAIN MENU</a:t>
            </a:r>
            <a:endParaRPr/>
          </a:p>
        </p:txBody>
      </p:sp>
      <p:sp>
        <p:nvSpPr>
          <p:cNvPr id="380" name="Google Shape;380;p47"/>
          <p:cNvSpPr txBox="1"/>
          <p:nvPr/>
        </p:nvSpPr>
        <p:spPr>
          <a:xfrm>
            <a:off x="320400" y="1232350"/>
            <a:ext cx="8158200" cy="3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❏"/>
            </a:pPr>
            <a:r>
              <a:rPr lang="es" sz="3000">
                <a:solidFill>
                  <a:srgbClr val="FFFFFF"/>
                </a:solidFill>
              </a:rPr>
              <a:t>PATIENT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❏"/>
            </a:pPr>
            <a:r>
              <a:rPr lang="es" sz="3000">
                <a:solidFill>
                  <a:srgbClr val="FFFFFF"/>
                </a:solidFill>
              </a:rPr>
              <a:t>DOCTOR 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❏"/>
            </a:pPr>
            <a:r>
              <a:rPr lang="es" sz="3000">
                <a:solidFill>
                  <a:srgbClr val="FFFFFF"/>
                </a:solidFill>
              </a:rPr>
              <a:t>HOSPITAL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❏"/>
            </a:pPr>
            <a:r>
              <a:rPr lang="es" sz="3000">
                <a:solidFill>
                  <a:srgbClr val="FFFFFF"/>
                </a:solidFill>
              </a:rPr>
              <a:t>BIOMEDICAL ENGINEER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381" name="Google Shape;381;p47"/>
          <p:cNvSpPr/>
          <p:nvPr/>
        </p:nvSpPr>
        <p:spPr>
          <a:xfrm>
            <a:off x="320400" y="4118425"/>
            <a:ext cx="234300" cy="320400"/>
          </a:xfrm>
          <a:prstGeom prst="mathMultiply">
            <a:avLst>
              <a:gd fmla="val 23520" name="adj1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7"/>
          <p:cNvSpPr txBox="1"/>
          <p:nvPr/>
        </p:nvSpPr>
        <p:spPr>
          <a:xfrm>
            <a:off x="487750" y="1496500"/>
            <a:ext cx="63849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7"/>
          <p:cNvSpPr txBox="1"/>
          <p:nvPr/>
        </p:nvSpPr>
        <p:spPr>
          <a:xfrm>
            <a:off x="223075" y="104350"/>
            <a:ext cx="4139700" cy="11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200">
                <a:solidFill>
                  <a:schemeClr val="accent5"/>
                </a:solidFill>
              </a:rPr>
              <a:t>MAIN MENU</a:t>
            </a:r>
            <a:endParaRPr sz="52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8"/>
          <p:cNvSpPr txBox="1"/>
          <p:nvPr>
            <p:ph idx="1" type="subTitle"/>
          </p:nvPr>
        </p:nvSpPr>
        <p:spPr>
          <a:xfrm>
            <a:off x="386050" y="1818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</a:rPr>
              <a:t>BIOMEDICAL ENGINEER MENU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389" name="Google Shape;389;p48"/>
          <p:cNvSpPr txBox="1"/>
          <p:nvPr/>
        </p:nvSpPr>
        <p:spPr>
          <a:xfrm>
            <a:off x="396600" y="1003900"/>
            <a:ext cx="7548000" cy="4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❏"/>
            </a:pPr>
            <a:r>
              <a:rPr lang="es" sz="3000">
                <a:solidFill>
                  <a:srgbClr val="FFFFFF"/>
                </a:solidFill>
              </a:rPr>
              <a:t>Register / Log-In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❏"/>
            </a:pPr>
            <a:r>
              <a:rPr lang="es" sz="3000">
                <a:solidFill>
                  <a:srgbClr val="FFFFFF"/>
                </a:solidFill>
              </a:rPr>
              <a:t>Add/Modify/Delete prosthetic 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390" name="Google Shape;390;p48"/>
          <p:cNvSpPr/>
          <p:nvPr/>
        </p:nvSpPr>
        <p:spPr>
          <a:xfrm>
            <a:off x="396600" y="1143875"/>
            <a:ext cx="234300" cy="320400"/>
          </a:xfrm>
          <a:prstGeom prst="mathMultiply">
            <a:avLst>
              <a:gd fmla="val 23520" name="adj1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9"/>
          <p:cNvSpPr txBox="1"/>
          <p:nvPr/>
        </p:nvSpPr>
        <p:spPr>
          <a:xfrm>
            <a:off x="776375" y="174900"/>
            <a:ext cx="7135200" cy="47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</a:rPr>
              <a:t>BIOMEDICAL ENGINEER </a:t>
            </a:r>
            <a:r>
              <a:rPr lang="es" sz="3000">
                <a:solidFill>
                  <a:srgbClr val="FFFFFF"/>
                </a:solidFill>
              </a:rPr>
              <a:t>MENU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96" name="Google Shape;396;p49"/>
          <p:cNvSpPr txBox="1"/>
          <p:nvPr/>
        </p:nvSpPr>
        <p:spPr>
          <a:xfrm>
            <a:off x="517575" y="783300"/>
            <a:ext cx="3623100" cy="4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rgbClr val="FFFFFF"/>
                </a:solidFill>
              </a:rPr>
              <a:t>REGISTER </a:t>
            </a:r>
            <a:endParaRPr sz="28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❏"/>
            </a:pPr>
            <a:r>
              <a:rPr lang="es" sz="2000">
                <a:solidFill>
                  <a:srgbClr val="FFFFFF"/>
                </a:solidFill>
              </a:rPr>
              <a:t>Name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❏"/>
            </a:pPr>
            <a:r>
              <a:rPr lang="es" sz="2000">
                <a:solidFill>
                  <a:srgbClr val="FFFFFF"/>
                </a:solidFill>
              </a:rPr>
              <a:t>Last name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❏"/>
            </a:pPr>
            <a:r>
              <a:rPr lang="es" sz="2000">
                <a:solidFill>
                  <a:srgbClr val="FFFFFF"/>
                </a:solidFill>
              </a:rPr>
              <a:t>Telephone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❏"/>
            </a:pPr>
            <a:r>
              <a:rPr lang="es" sz="2000">
                <a:solidFill>
                  <a:srgbClr val="FFFFFF"/>
                </a:solidFill>
              </a:rPr>
              <a:t>Password</a:t>
            </a:r>
            <a:endParaRPr sz="2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397" name="Google Shape;397;p49"/>
          <p:cNvSpPr/>
          <p:nvPr/>
        </p:nvSpPr>
        <p:spPr>
          <a:xfrm>
            <a:off x="1295200" y="1707575"/>
            <a:ext cx="2366100" cy="3945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9"/>
          <p:cNvSpPr/>
          <p:nvPr/>
        </p:nvSpPr>
        <p:spPr>
          <a:xfrm>
            <a:off x="1295200" y="2678700"/>
            <a:ext cx="2366100" cy="3945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9"/>
          <p:cNvSpPr/>
          <p:nvPr/>
        </p:nvSpPr>
        <p:spPr>
          <a:xfrm>
            <a:off x="1295200" y="3503525"/>
            <a:ext cx="2366100" cy="3945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9"/>
          <p:cNvSpPr/>
          <p:nvPr/>
        </p:nvSpPr>
        <p:spPr>
          <a:xfrm>
            <a:off x="1295200" y="4456950"/>
            <a:ext cx="2366100" cy="3945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9"/>
          <p:cNvSpPr txBox="1"/>
          <p:nvPr/>
        </p:nvSpPr>
        <p:spPr>
          <a:xfrm>
            <a:off x="4963450" y="754050"/>
            <a:ext cx="3413700" cy="3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rgbClr val="FFFFFF"/>
                </a:solidFill>
              </a:rPr>
              <a:t>LOG-IN</a:t>
            </a:r>
            <a:endParaRPr sz="28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❏"/>
            </a:pPr>
            <a:r>
              <a:rPr lang="es" sz="2000">
                <a:solidFill>
                  <a:srgbClr val="FFFFFF"/>
                </a:solidFill>
              </a:rPr>
              <a:t>Telephone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❏"/>
            </a:pPr>
            <a:r>
              <a:rPr lang="es" sz="2000">
                <a:solidFill>
                  <a:srgbClr val="FFFFFF"/>
                </a:solidFill>
              </a:rPr>
              <a:t>Password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402" name="Google Shape;402;p49"/>
          <p:cNvSpPr/>
          <p:nvPr/>
        </p:nvSpPr>
        <p:spPr>
          <a:xfrm>
            <a:off x="5487250" y="1707575"/>
            <a:ext cx="2366100" cy="3945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9"/>
          <p:cNvSpPr/>
          <p:nvPr/>
        </p:nvSpPr>
        <p:spPr>
          <a:xfrm>
            <a:off x="5487250" y="2571750"/>
            <a:ext cx="2366100" cy="3945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0"/>
          <p:cNvSpPr txBox="1"/>
          <p:nvPr>
            <p:ph idx="1" type="subTitle"/>
          </p:nvPr>
        </p:nvSpPr>
        <p:spPr>
          <a:xfrm>
            <a:off x="386050" y="1818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</a:rPr>
              <a:t>BIOMEDICAL ENGINEER MENU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409" name="Google Shape;409;p50"/>
          <p:cNvSpPr txBox="1"/>
          <p:nvPr/>
        </p:nvSpPr>
        <p:spPr>
          <a:xfrm>
            <a:off x="396600" y="1003900"/>
            <a:ext cx="7548000" cy="4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❏"/>
            </a:pPr>
            <a:r>
              <a:rPr lang="es" sz="3000">
                <a:solidFill>
                  <a:srgbClr val="FFFFFF"/>
                </a:solidFill>
              </a:rPr>
              <a:t>Register / Log-In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❏"/>
            </a:pPr>
            <a:r>
              <a:rPr lang="es" sz="3000">
                <a:solidFill>
                  <a:srgbClr val="FFFFFF"/>
                </a:solidFill>
              </a:rPr>
              <a:t>Add/Modify/Delete prosthetic 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410" name="Google Shape;410;p50"/>
          <p:cNvSpPr/>
          <p:nvPr/>
        </p:nvSpPr>
        <p:spPr>
          <a:xfrm>
            <a:off x="396600" y="2571750"/>
            <a:ext cx="234300" cy="320400"/>
          </a:xfrm>
          <a:prstGeom prst="mathMultiply">
            <a:avLst>
              <a:gd fmla="val 23520" name="adj1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1"/>
          <p:cNvSpPr txBox="1"/>
          <p:nvPr/>
        </p:nvSpPr>
        <p:spPr>
          <a:xfrm>
            <a:off x="1740350" y="0"/>
            <a:ext cx="75822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</a:rPr>
              <a:t>ADD PROSTHETIC INFORMATION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416" name="Google Shape;416;p51"/>
          <p:cNvSpPr txBox="1"/>
          <p:nvPr/>
        </p:nvSpPr>
        <p:spPr>
          <a:xfrm>
            <a:off x="433625" y="765000"/>
            <a:ext cx="7393800" cy="43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rgbClr val="FFFFFF"/>
                </a:solidFill>
              </a:rPr>
              <a:t>Type</a:t>
            </a:r>
            <a:endParaRPr sz="2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rgbClr val="FFFFFF"/>
                </a:solidFill>
              </a:rPr>
              <a:t>Material</a:t>
            </a:r>
            <a:endParaRPr sz="2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rgbClr val="FFFFFF"/>
                </a:solidFill>
              </a:rPr>
              <a:t>Dimensions</a:t>
            </a:r>
            <a:endParaRPr sz="2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rgbClr val="FFFFFF"/>
                </a:solidFill>
              </a:rPr>
              <a:t>Failures</a:t>
            </a:r>
            <a:endParaRPr sz="2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</a:rPr>
              <a:t>Price 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417" name="Google Shape;417;p51"/>
          <p:cNvSpPr/>
          <p:nvPr/>
        </p:nvSpPr>
        <p:spPr>
          <a:xfrm>
            <a:off x="2625100" y="912150"/>
            <a:ext cx="6184500" cy="3945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51"/>
          <p:cNvSpPr/>
          <p:nvPr/>
        </p:nvSpPr>
        <p:spPr>
          <a:xfrm>
            <a:off x="2625100" y="3598025"/>
            <a:ext cx="6184500" cy="3945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51"/>
          <p:cNvSpPr/>
          <p:nvPr/>
        </p:nvSpPr>
        <p:spPr>
          <a:xfrm>
            <a:off x="2625100" y="2725650"/>
            <a:ext cx="6184500" cy="3945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51"/>
          <p:cNvSpPr/>
          <p:nvPr/>
        </p:nvSpPr>
        <p:spPr>
          <a:xfrm>
            <a:off x="2625100" y="1818900"/>
            <a:ext cx="6184500" cy="3945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51"/>
          <p:cNvSpPr/>
          <p:nvPr/>
        </p:nvSpPr>
        <p:spPr>
          <a:xfrm>
            <a:off x="2625100" y="4403950"/>
            <a:ext cx="6184500" cy="3945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2"/>
          <p:cNvSpPr txBox="1"/>
          <p:nvPr>
            <p:ph type="title"/>
          </p:nvPr>
        </p:nvSpPr>
        <p:spPr>
          <a:xfrm>
            <a:off x="417975" y="1853625"/>
            <a:ext cx="7564200" cy="10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FFFFFF"/>
                </a:solidFill>
              </a:rPr>
              <a:t>CONCLUSIONS</a:t>
            </a:r>
            <a:endParaRPr sz="4800">
              <a:solidFill>
                <a:srgbClr val="FFFFFF"/>
              </a:solidFill>
            </a:endParaRPr>
          </a:p>
        </p:txBody>
      </p:sp>
      <p:cxnSp>
        <p:nvCxnSpPr>
          <p:cNvPr id="427" name="Google Shape;427;p52"/>
          <p:cNvCxnSpPr/>
          <p:nvPr/>
        </p:nvCxnSpPr>
        <p:spPr>
          <a:xfrm flipH="1" rot="10800000">
            <a:off x="417975" y="3080200"/>
            <a:ext cx="8471100" cy="1710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3"/>
          <p:cNvSpPr txBox="1"/>
          <p:nvPr>
            <p:ph type="title"/>
          </p:nvPr>
        </p:nvSpPr>
        <p:spPr>
          <a:xfrm>
            <a:off x="368050" y="130825"/>
            <a:ext cx="4845600" cy="10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FFFFFF"/>
                </a:solidFill>
              </a:rPr>
              <a:t>QUESTIONS</a:t>
            </a:r>
            <a:endParaRPr sz="4800">
              <a:solidFill>
                <a:srgbClr val="FFFFFF"/>
              </a:solidFill>
            </a:endParaRPr>
          </a:p>
        </p:txBody>
      </p:sp>
      <p:cxnSp>
        <p:nvCxnSpPr>
          <p:cNvPr id="433" name="Google Shape;433;p53"/>
          <p:cNvCxnSpPr/>
          <p:nvPr/>
        </p:nvCxnSpPr>
        <p:spPr>
          <a:xfrm flipH="1" rot="10800000">
            <a:off x="430375" y="923650"/>
            <a:ext cx="8471100" cy="171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4" name="Google Shape;434;p53"/>
          <p:cNvSpPr txBox="1"/>
          <p:nvPr/>
        </p:nvSpPr>
        <p:spPr>
          <a:xfrm>
            <a:off x="2071475" y="1596550"/>
            <a:ext cx="5450700" cy="18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0">
                <a:solidFill>
                  <a:srgbClr val="FFFFFF"/>
                </a:solidFill>
                <a:latin typeface="Black Ops One"/>
                <a:ea typeface="Black Ops One"/>
                <a:cs typeface="Black Ops One"/>
                <a:sym typeface="Black Ops One"/>
              </a:rPr>
              <a:t>? ? ?</a:t>
            </a:r>
            <a:endParaRPr b="1" sz="15000">
              <a:solidFill>
                <a:srgbClr val="FFFFFF"/>
              </a:solidFill>
              <a:latin typeface="Black Ops One"/>
              <a:ea typeface="Black Ops One"/>
              <a:cs typeface="Black Ops One"/>
              <a:sym typeface="Black Ops One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4"/>
          <p:cNvSpPr txBox="1"/>
          <p:nvPr>
            <p:ph type="title"/>
          </p:nvPr>
        </p:nvSpPr>
        <p:spPr>
          <a:xfrm>
            <a:off x="3365125" y="956200"/>
            <a:ext cx="5438100" cy="9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200">
                <a:latin typeface="Berkshire Swash"/>
                <a:ea typeface="Berkshire Swash"/>
                <a:cs typeface="Berkshire Swash"/>
                <a:sym typeface="Berkshire Swash"/>
              </a:rPr>
              <a:t>Bye, have a good day</a:t>
            </a:r>
            <a:endParaRPr sz="4200">
              <a:latin typeface="Berkshire Swash"/>
              <a:ea typeface="Berkshire Swash"/>
              <a:cs typeface="Berkshire Swash"/>
              <a:sym typeface="Berkshire Swash"/>
            </a:endParaRPr>
          </a:p>
        </p:txBody>
      </p:sp>
      <p:sp>
        <p:nvSpPr>
          <p:cNvPr id="440" name="Google Shape;440;p54"/>
          <p:cNvSpPr txBox="1"/>
          <p:nvPr>
            <p:ph idx="1" type="body"/>
          </p:nvPr>
        </p:nvSpPr>
        <p:spPr>
          <a:xfrm>
            <a:off x="3908875" y="1921900"/>
            <a:ext cx="4350600" cy="3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👨🏻‍💻 👩🏼‍💻 👩🏽‍💻 👩🏻‍💻 </a:t>
            </a:r>
            <a:endParaRPr sz="6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         🦾 🦿</a:t>
            </a:r>
            <a:endParaRPr sz="6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34" y="0"/>
            <a:ext cx="758153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68050" y="130825"/>
            <a:ext cx="4845600" cy="10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PATIENT</a:t>
            </a:r>
            <a:endParaRPr sz="4800"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519175" y="940750"/>
            <a:ext cx="3295500" cy="4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★"/>
            </a:pPr>
            <a:r>
              <a:rPr lang="es" sz="2400">
                <a:solidFill>
                  <a:schemeClr val="accent5"/>
                </a:solidFill>
              </a:rPr>
              <a:t>Name</a:t>
            </a:r>
            <a:endParaRPr sz="2400">
              <a:solidFill>
                <a:schemeClr val="accent5"/>
              </a:solidFill>
            </a:endParaRPr>
          </a:p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★"/>
            </a:pPr>
            <a:r>
              <a:rPr lang="es" sz="2400">
                <a:solidFill>
                  <a:schemeClr val="accent5"/>
                </a:solidFill>
              </a:rPr>
              <a:t>Last name</a:t>
            </a:r>
            <a:endParaRPr sz="2400">
              <a:solidFill>
                <a:schemeClr val="accent5"/>
              </a:solidFill>
            </a:endParaRPr>
          </a:p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★"/>
            </a:pPr>
            <a:r>
              <a:rPr lang="es" sz="2400">
                <a:solidFill>
                  <a:schemeClr val="accent5"/>
                </a:solidFill>
              </a:rPr>
              <a:t>ID</a:t>
            </a:r>
            <a:endParaRPr sz="2400">
              <a:solidFill>
                <a:schemeClr val="accent5"/>
              </a:solidFill>
            </a:endParaRPr>
          </a:p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★"/>
            </a:pPr>
            <a:r>
              <a:rPr lang="es" sz="2400">
                <a:solidFill>
                  <a:schemeClr val="accent5"/>
                </a:solidFill>
              </a:rPr>
              <a:t>Date of birth</a:t>
            </a:r>
            <a:endParaRPr sz="2400">
              <a:solidFill>
                <a:schemeClr val="accent5"/>
              </a:solidFill>
            </a:endParaRPr>
          </a:p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★"/>
            </a:pPr>
            <a:r>
              <a:rPr lang="es" sz="2400">
                <a:solidFill>
                  <a:schemeClr val="accent5"/>
                </a:solidFill>
              </a:rPr>
              <a:t>Gender</a:t>
            </a:r>
            <a:endParaRPr sz="2400">
              <a:solidFill>
                <a:schemeClr val="accent5"/>
              </a:solidFill>
            </a:endParaRPr>
          </a:p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★"/>
            </a:pPr>
            <a:r>
              <a:rPr lang="es" sz="2400">
                <a:solidFill>
                  <a:schemeClr val="accent5"/>
                </a:solidFill>
              </a:rPr>
              <a:t>Address</a:t>
            </a:r>
            <a:endParaRPr sz="2400">
              <a:solidFill>
                <a:schemeClr val="accent5"/>
              </a:solidFill>
            </a:endParaRPr>
          </a:p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★"/>
            </a:pPr>
            <a:r>
              <a:rPr lang="es" sz="2400">
                <a:solidFill>
                  <a:schemeClr val="accent5"/>
                </a:solidFill>
              </a:rPr>
              <a:t>Telephone number</a:t>
            </a:r>
            <a:endParaRPr sz="2400">
              <a:solidFill>
                <a:schemeClr val="accent5"/>
              </a:solidFill>
            </a:endParaRPr>
          </a:p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★"/>
            </a:pPr>
            <a:r>
              <a:rPr lang="es" sz="2400">
                <a:solidFill>
                  <a:schemeClr val="accent5"/>
                </a:solidFill>
              </a:rPr>
              <a:t>Problem</a:t>
            </a:r>
            <a:endParaRPr sz="2400">
              <a:solidFill>
                <a:schemeClr val="accent5"/>
              </a:solidFill>
            </a:endParaRPr>
          </a:p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★"/>
            </a:pPr>
            <a:r>
              <a:rPr lang="es" sz="2400">
                <a:solidFill>
                  <a:schemeClr val="accent5"/>
                </a:solidFill>
              </a:rPr>
              <a:t>Date of fitting</a:t>
            </a:r>
            <a:endParaRPr sz="24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4476725" y="2480425"/>
            <a:ext cx="15147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</a:rPr>
              <a:t>PATIENT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6066875" y="3756300"/>
            <a:ext cx="17634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</a:rPr>
              <a:t>DOCTOR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15" name="Google Shape;115;p20"/>
          <p:cNvSpPr/>
          <p:nvPr/>
        </p:nvSpPr>
        <p:spPr>
          <a:xfrm rot="5399203">
            <a:off x="4873625" y="3138449"/>
            <a:ext cx="1293600" cy="941700"/>
          </a:xfrm>
          <a:prstGeom prst="bentUpArrow">
            <a:avLst>
              <a:gd fmla="val 35485" name="adj1"/>
              <a:gd fmla="val 23514" name="adj2"/>
              <a:gd fmla="val 39305" name="adj3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</a:rPr>
              <a:t>ATTENDS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6002525" y="1130900"/>
            <a:ext cx="17634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</a:rPr>
              <a:t>HOSPITAL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17" name="Google Shape;117;p20"/>
          <p:cNvSpPr/>
          <p:nvPr/>
        </p:nvSpPr>
        <p:spPr>
          <a:xfrm flipH="1" rot="5399203">
            <a:off x="4873624" y="1369400"/>
            <a:ext cx="1293600" cy="963900"/>
          </a:xfrm>
          <a:prstGeom prst="bentUpArrow">
            <a:avLst>
              <a:gd fmla="val 35485" name="adj1"/>
              <a:gd fmla="val 23514" name="adj2"/>
              <a:gd fmla="val 39305" name="adj3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</a:rPr>
              <a:t>    VISIT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118" name="Google Shape;118;p20"/>
          <p:cNvSpPr/>
          <p:nvPr/>
        </p:nvSpPr>
        <p:spPr>
          <a:xfrm>
            <a:off x="5902075" y="2535775"/>
            <a:ext cx="1057500" cy="389100"/>
          </a:xfrm>
          <a:prstGeom prst="homePlate">
            <a:avLst>
              <a:gd fmla="val 50000" name="adj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</a:rPr>
              <a:t>WEARS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6959575" y="2483725"/>
            <a:ext cx="22413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</a:rPr>
              <a:t>PROSTHETIC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20" name="Google Shape;120;p20"/>
          <p:cNvSpPr/>
          <p:nvPr/>
        </p:nvSpPr>
        <p:spPr>
          <a:xfrm>
            <a:off x="5636825" y="2924875"/>
            <a:ext cx="354600" cy="3408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1" name="Google Shape;121;p20"/>
          <p:cNvSpPr/>
          <p:nvPr/>
        </p:nvSpPr>
        <p:spPr>
          <a:xfrm>
            <a:off x="4681063" y="2230950"/>
            <a:ext cx="354600" cy="3408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2" name="Google Shape;122;p20"/>
          <p:cNvSpPr/>
          <p:nvPr/>
        </p:nvSpPr>
        <p:spPr>
          <a:xfrm>
            <a:off x="4619000" y="2924875"/>
            <a:ext cx="354600" cy="3408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3" name="Google Shape;123;p20"/>
          <p:cNvSpPr/>
          <p:nvPr/>
        </p:nvSpPr>
        <p:spPr>
          <a:xfrm>
            <a:off x="5831600" y="4127350"/>
            <a:ext cx="354600" cy="3408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4" name="Google Shape;124;p20"/>
          <p:cNvSpPr/>
          <p:nvPr/>
        </p:nvSpPr>
        <p:spPr>
          <a:xfrm>
            <a:off x="5831600" y="1498075"/>
            <a:ext cx="354600" cy="3408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5" name="Google Shape;125;p20"/>
          <p:cNvSpPr/>
          <p:nvPr/>
        </p:nvSpPr>
        <p:spPr>
          <a:xfrm>
            <a:off x="6959575" y="2924875"/>
            <a:ext cx="354600" cy="3408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1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26" name="Google Shape;126;p20"/>
          <p:cNvCxnSpPr/>
          <p:nvPr/>
        </p:nvCxnSpPr>
        <p:spPr>
          <a:xfrm flipH="1" rot="10800000">
            <a:off x="430375" y="923650"/>
            <a:ext cx="8471100" cy="171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506300" y="143275"/>
            <a:ext cx="4845600" cy="10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DOCTOR</a:t>
            </a:r>
            <a:endParaRPr sz="4800"/>
          </a:p>
        </p:txBody>
      </p:sp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506300" y="1290450"/>
            <a:ext cx="2663700" cy="3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★"/>
            </a:pPr>
            <a:r>
              <a:rPr lang="es" sz="2400">
                <a:solidFill>
                  <a:schemeClr val="accent5"/>
                </a:solidFill>
              </a:rPr>
              <a:t>Name</a:t>
            </a:r>
            <a:endParaRPr sz="2400">
              <a:solidFill>
                <a:schemeClr val="accent5"/>
              </a:solidFill>
            </a:endParaRPr>
          </a:p>
          <a:p>
            <a:pPr indent="-3810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★"/>
            </a:pPr>
            <a:r>
              <a:rPr lang="es" sz="2400">
                <a:solidFill>
                  <a:schemeClr val="accent5"/>
                </a:solidFill>
              </a:rPr>
              <a:t>ID</a:t>
            </a:r>
            <a:endParaRPr sz="2400">
              <a:solidFill>
                <a:schemeClr val="accent5"/>
              </a:solidFill>
            </a:endParaRPr>
          </a:p>
          <a:p>
            <a:pPr indent="-3810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★"/>
            </a:pPr>
            <a:r>
              <a:rPr lang="es" sz="2400">
                <a:solidFill>
                  <a:schemeClr val="accent5"/>
                </a:solidFill>
              </a:rPr>
              <a:t>Gender</a:t>
            </a:r>
            <a:endParaRPr sz="2400">
              <a:solidFill>
                <a:schemeClr val="accent5"/>
              </a:solidFill>
            </a:endParaRPr>
          </a:p>
          <a:p>
            <a:pPr indent="-3810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★"/>
            </a:pPr>
            <a:r>
              <a:rPr lang="es" sz="2400">
                <a:solidFill>
                  <a:schemeClr val="accent5"/>
                </a:solidFill>
              </a:rPr>
              <a:t>Tlf. number</a:t>
            </a:r>
            <a:endParaRPr sz="2400">
              <a:solidFill>
                <a:schemeClr val="accent5"/>
              </a:solidFill>
            </a:endParaRPr>
          </a:p>
          <a:p>
            <a:pPr indent="-3810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★"/>
            </a:pPr>
            <a:r>
              <a:rPr lang="es" sz="2400">
                <a:solidFill>
                  <a:schemeClr val="accent5"/>
                </a:solidFill>
              </a:rPr>
              <a:t>Hospital ID</a:t>
            </a:r>
            <a:endParaRPr sz="2400">
              <a:solidFill>
                <a:schemeClr val="accent5"/>
              </a:solidFill>
            </a:endParaRPr>
          </a:p>
          <a:p>
            <a:pPr indent="-3810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★"/>
            </a:pPr>
            <a:r>
              <a:rPr lang="es" sz="2400">
                <a:solidFill>
                  <a:schemeClr val="accent5"/>
                </a:solidFill>
              </a:rPr>
              <a:t>Department</a:t>
            </a:r>
            <a:endParaRPr sz="24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1"/>
          <p:cNvSpPr/>
          <p:nvPr/>
        </p:nvSpPr>
        <p:spPr>
          <a:xfrm>
            <a:off x="5502350" y="2429850"/>
            <a:ext cx="1514700" cy="389100"/>
          </a:xfrm>
          <a:prstGeom prst="homePlate">
            <a:avLst>
              <a:gd fmla="val 50000" name="adj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</a:rPr>
              <a:t> WORKS IN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134" name="Google Shape;134;p21"/>
          <p:cNvSpPr txBox="1"/>
          <p:nvPr/>
        </p:nvSpPr>
        <p:spPr>
          <a:xfrm>
            <a:off x="3852950" y="2324550"/>
            <a:ext cx="16494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</a:rPr>
              <a:t>DOCTOR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7065750" y="2377200"/>
            <a:ext cx="18327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</a:rPr>
              <a:t>HOSPITAL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36" name="Google Shape;136;p21"/>
          <p:cNvSpPr/>
          <p:nvPr/>
        </p:nvSpPr>
        <p:spPr>
          <a:xfrm>
            <a:off x="4923625" y="2818950"/>
            <a:ext cx="388500" cy="3360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7" name="Google Shape;137;p21"/>
          <p:cNvSpPr/>
          <p:nvPr/>
        </p:nvSpPr>
        <p:spPr>
          <a:xfrm>
            <a:off x="7065750" y="2818950"/>
            <a:ext cx="388500" cy="3360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1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38" name="Google Shape;138;p21"/>
          <p:cNvCxnSpPr/>
          <p:nvPr/>
        </p:nvCxnSpPr>
        <p:spPr>
          <a:xfrm flipH="1" rot="10800000">
            <a:off x="430375" y="923650"/>
            <a:ext cx="8471100" cy="171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506300" y="184475"/>
            <a:ext cx="4845600" cy="10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HOSPITAL</a:t>
            </a:r>
            <a:endParaRPr sz="4800"/>
          </a:p>
        </p:txBody>
      </p:sp>
      <p:sp>
        <p:nvSpPr>
          <p:cNvPr id="144" name="Google Shape;144;p22"/>
          <p:cNvSpPr txBox="1"/>
          <p:nvPr>
            <p:ph idx="1" type="body"/>
          </p:nvPr>
        </p:nvSpPr>
        <p:spPr>
          <a:xfrm>
            <a:off x="506300" y="1503575"/>
            <a:ext cx="2817600" cy="30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★"/>
            </a:pPr>
            <a:r>
              <a:rPr lang="es" sz="2400">
                <a:solidFill>
                  <a:schemeClr val="accent5"/>
                </a:solidFill>
              </a:rPr>
              <a:t>Name</a:t>
            </a:r>
            <a:endParaRPr sz="2400">
              <a:solidFill>
                <a:schemeClr val="accent5"/>
              </a:solidFill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★"/>
            </a:pPr>
            <a:r>
              <a:rPr lang="es" sz="2400">
                <a:solidFill>
                  <a:schemeClr val="accent5"/>
                </a:solidFill>
              </a:rPr>
              <a:t>ID</a:t>
            </a:r>
            <a:endParaRPr sz="2400">
              <a:solidFill>
                <a:schemeClr val="accent5"/>
              </a:solidFill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★"/>
            </a:pPr>
            <a:r>
              <a:rPr lang="es" sz="2400">
                <a:solidFill>
                  <a:schemeClr val="accent5"/>
                </a:solidFill>
              </a:rPr>
              <a:t>Location</a:t>
            </a:r>
            <a:endParaRPr sz="2400">
              <a:solidFill>
                <a:schemeClr val="accent5"/>
              </a:solidFill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★"/>
            </a:pPr>
            <a:r>
              <a:rPr lang="es" sz="2400">
                <a:solidFill>
                  <a:schemeClr val="accent5"/>
                </a:solidFill>
              </a:rPr>
              <a:t>Patient ID</a:t>
            </a:r>
            <a:endParaRPr sz="24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5173075" y="2471225"/>
            <a:ext cx="1514700" cy="389100"/>
          </a:xfrm>
          <a:prstGeom prst="homePlate">
            <a:avLst>
              <a:gd fmla="val 50000" name="adj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</a:rPr>
              <a:t>    </a:t>
            </a:r>
            <a:r>
              <a:rPr b="1" lang="es" sz="1600">
                <a:solidFill>
                  <a:schemeClr val="dk1"/>
                </a:solidFill>
              </a:rPr>
              <a:t> BUYS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3450025" y="2413325"/>
            <a:ext cx="18513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</a:rPr>
              <a:t>HOSPITAL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47" name="Google Shape;147;p22"/>
          <p:cNvSpPr txBox="1"/>
          <p:nvPr/>
        </p:nvSpPr>
        <p:spPr>
          <a:xfrm>
            <a:off x="6687775" y="2413325"/>
            <a:ext cx="21702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</a:rPr>
              <a:t>PROSTHETIC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48" name="Google Shape;148;p22"/>
          <p:cNvSpPr/>
          <p:nvPr/>
        </p:nvSpPr>
        <p:spPr>
          <a:xfrm>
            <a:off x="4692125" y="2860325"/>
            <a:ext cx="388500" cy="3360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9" name="Google Shape;149;p22"/>
          <p:cNvSpPr/>
          <p:nvPr/>
        </p:nvSpPr>
        <p:spPr>
          <a:xfrm>
            <a:off x="6780225" y="2860325"/>
            <a:ext cx="388500" cy="3360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1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50" name="Google Shape;150;p22"/>
          <p:cNvCxnSpPr/>
          <p:nvPr/>
        </p:nvCxnSpPr>
        <p:spPr>
          <a:xfrm flipH="1" rot="10800000">
            <a:off x="430375" y="923650"/>
            <a:ext cx="8471100" cy="171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500850" y="237750"/>
            <a:ext cx="8142300" cy="10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BIOMEDICAL ENGINEER</a:t>
            </a:r>
            <a:endParaRPr sz="4800"/>
          </a:p>
        </p:txBody>
      </p:sp>
      <p:sp>
        <p:nvSpPr>
          <p:cNvPr id="156" name="Google Shape;156;p23"/>
          <p:cNvSpPr txBox="1"/>
          <p:nvPr>
            <p:ph idx="1" type="body"/>
          </p:nvPr>
        </p:nvSpPr>
        <p:spPr>
          <a:xfrm>
            <a:off x="500850" y="1239850"/>
            <a:ext cx="3364500" cy="30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★"/>
            </a:pPr>
            <a:r>
              <a:rPr lang="es" sz="2400">
                <a:solidFill>
                  <a:schemeClr val="accent5"/>
                </a:solidFill>
              </a:rPr>
              <a:t>Name</a:t>
            </a:r>
            <a:endParaRPr sz="2400">
              <a:solidFill>
                <a:schemeClr val="accent5"/>
              </a:solidFill>
            </a:endParaRPr>
          </a:p>
          <a:p>
            <a:pPr indent="-3810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★"/>
            </a:pPr>
            <a:r>
              <a:rPr lang="es" sz="2400">
                <a:solidFill>
                  <a:schemeClr val="accent5"/>
                </a:solidFill>
              </a:rPr>
              <a:t>Lastname</a:t>
            </a:r>
            <a:endParaRPr sz="2400">
              <a:solidFill>
                <a:schemeClr val="accent5"/>
              </a:solidFill>
            </a:endParaRPr>
          </a:p>
          <a:p>
            <a:pPr indent="-3810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★"/>
            </a:pPr>
            <a:r>
              <a:rPr lang="es" sz="2400">
                <a:solidFill>
                  <a:schemeClr val="accent5"/>
                </a:solidFill>
              </a:rPr>
              <a:t>ID</a:t>
            </a:r>
            <a:endParaRPr sz="2400">
              <a:solidFill>
                <a:schemeClr val="accent5"/>
              </a:solidFill>
            </a:endParaRPr>
          </a:p>
          <a:p>
            <a:pPr indent="-3810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★"/>
            </a:pPr>
            <a:r>
              <a:rPr lang="es" sz="2400">
                <a:solidFill>
                  <a:schemeClr val="accent5"/>
                </a:solidFill>
              </a:rPr>
              <a:t>Gender</a:t>
            </a:r>
            <a:endParaRPr sz="2400">
              <a:solidFill>
                <a:schemeClr val="accent5"/>
              </a:solidFill>
            </a:endParaRPr>
          </a:p>
          <a:p>
            <a:pPr indent="-3810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★"/>
            </a:pPr>
            <a:r>
              <a:rPr lang="es" sz="2400">
                <a:solidFill>
                  <a:schemeClr val="accent5"/>
                </a:solidFill>
              </a:rPr>
              <a:t>Tlf. number</a:t>
            </a:r>
            <a:endParaRPr sz="2400">
              <a:solidFill>
                <a:schemeClr val="accent5"/>
              </a:solidFill>
            </a:endParaRPr>
          </a:p>
          <a:p>
            <a:pPr indent="-3810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★"/>
            </a:pPr>
            <a:r>
              <a:rPr lang="es" sz="2400">
                <a:solidFill>
                  <a:schemeClr val="accent5"/>
                </a:solidFill>
              </a:rPr>
              <a:t>Location</a:t>
            </a:r>
            <a:endParaRPr sz="2400">
              <a:solidFill>
                <a:schemeClr val="accent5"/>
              </a:solidFill>
            </a:endParaRPr>
          </a:p>
          <a:p>
            <a:pPr indent="-3810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★"/>
            </a:pPr>
            <a:r>
              <a:rPr lang="es" sz="2400">
                <a:solidFill>
                  <a:schemeClr val="accent5"/>
                </a:solidFill>
              </a:rPr>
              <a:t>Speciality</a:t>
            </a:r>
            <a:endParaRPr sz="24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3"/>
          <p:cNvSpPr/>
          <p:nvPr/>
        </p:nvSpPr>
        <p:spPr>
          <a:xfrm>
            <a:off x="5323550" y="2377200"/>
            <a:ext cx="1514700" cy="389100"/>
          </a:xfrm>
          <a:prstGeom prst="homePlate">
            <a:avLst>
              <a:gd fmla="val 50000" name="adj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</a:rPr>
              <a:t> DESIGNS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158" name="Google Shape;158;p23"/>
          <p:cNvSpPr txBox="1"/>
          <p:nvPr/>
        </p:nvSpPr>
        <p:spPr>
          <a:xfrm>
            <a:off x="3230750" y="2161950"/>
            <a:ext cx="2092800" cy="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</a:rPr>
              <a:t>BIOMEDICAL ENGINEER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6806700" y="2325150"/>
            <a:ext cx="22413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</a:rPr>
              <a:t>PROSTHETIC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60" name="Google Shape;160;p23"/>
          <p:cNvSpPr/>
          <p:nvPr/>
        </p:nvSpPr>
        <p:spPr>
          <a:xfrm>
            <a:off x="4935050" y="2766300"/>
            <a:ext cx="388500" cy="3360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1" name="Google Shape;161;p23"/>
          <p:cNvSpPr/>
          <p:nvPr/>
        </p:nvSpPr>
        <p:spPr>
          <a:xfrm>
            <a:off x="6838250" y="2766300"/>
            <a:ext cx="388500" cy="3360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m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62" name="Google Shape;162;p23"/>
          <p:cNvCxnSpPr/>
          <p:nvPr/>
        </p:nvCxnSpPr>
        <p:spPr>
          <a:xfrm flipH="1" rot="10800000">
            <a:off x="500850" y="1123075"/>
            <a:ext cx="8471100" cy="171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506300" y="195775"/>
            <a:ext cx="4845600" cy="10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PROSTHETIC</a:t>
            </a:r>
            <a:endParaRPr sz="4800"/>
          </a:p>
        </p:txBody>
      </p:sp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425500" y="1447125"/>
            <a:ext cx="2407200" cy="33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★"/>
            </a:pPr>
            <a:r>
              <a:rPr lang="es" sz="2400">
                <a:solidFill>
                  <a:schemeClr val="accent5"/>
                </a:solidFill>
              </a:rPr>
              <a:t>ID</a:t>
            </a:r>
            <a:endParaRPr sz="2400">
              <a:solidFill>
                <a:schemeClr val="accent5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★"/>
            </a:pPr>
            <a:r>
              <a:rPr lang="es" sz="2400">
                <a:solidFill>
                  <a:schemeClr val="accent5"/>
                </a:solidFill>
              </a:rPr>
              <a:t>Type</a:t>
            </a:r>
            <a:endParaRPr sz="2400">
              <a:solidFill>
                <a:schemeClr val="accent5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★"/>
            </a:pPr>
            <a:r>
              <a:rPr lang="es" sz="2400">
                <a:solidFill>
                  <a:schemeClr val="accent5"/>
                </a:solidFill>
              </a:rPr>
              <a:t>Material</a:t>
            </a:r>
            <a:endParaRPr sz="2400">
              <a:solidFill>
                <a:schemeClr val="accent5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★"/>
            </a:pPr>
            <a:r>
              <a:rPr lang="es" sz="2400">
                <a:solidFill>
                  <a:schemeClr val="accent5"/>
                </a:solidFill>
              </a:rPr>
              <a:t>Dimensions</a:t>
            </a:r>
            <a:endParaRPr sz="2400">
              <a:solidFill>
                <a:schemeClr val="accent5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★"/>
            </a:pPr>
            <a:r>
              <a:rPr lang="es" sz="2400">
                <a:solidFill>
                  <a:schemeClr val="accent5"/>
                </a:solidFill>
              </a:rPr>
              <a:t>Failures</a:t>
            </a:r>
            <a:endParaRPr sz="2400">
              <a:solidFill>
                <a:schemeClr val="accent5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★"/>
            </a:pPr>
            <a:r>
              <a:rPr lang="es" sz="2400">
                <a:solidFill>
                  <a:schemeClr val="accent5"/>
                </a:solidFill>
              </a:rPr>
              <a:t>Price</a:t>
            </a:r>
            <a:endParaRPr sz="24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24"/>
          <p:cNvCxnSpPr/>
          <p:nvPr/>
        </p:nvCxnSpPr>
        <p:spPr>
          <a:xfrm flipH="1" rot="10800000">
            <a:off x="409400" y="1091600"/>
            <a:ext cx="8471100" cy="171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0" name="Google Shape;1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0350" y="2386649"/>
            <a:ext cx="5110125" cy="268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 rotWithShape="1">
          <a:blip r:embed="rId4">
            <a:alphaModFix/>
          </a:blip>
          <a:srcRect b="3016" l="0" r="0" t="0"/>
          <a:stretch/>
        </p:blipFill>
        <p:spPr>
          <a:xfrm>
            <a:off x="3004125" y="1362900"/>
            <a:ext cx="2347775" cy="236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3326" y="1174225"/>
            <a:ext cx="2556276" cy="170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1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